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40.jpg" ContentType="image/jpeg"/>
  <Override PartName="/ppt/media/image141.jpg" ContentType="image/jpeg"/>
  <Override PartName="/ppt/media/image142.jpg" ContentType="image/jpeg"/>
  <Override PartName="/ppt/media/image143.jpg" ContentType="image/jpeg"/>
  <Override PartName="/ppt/media/image168.jpg" ContentType="image/jpeg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89"/>
  </p:notesMasterIdLst>
  <p:sldIdLst>
    <p:sldId id="256" r:id="rId5"/>
    <p:sldId id="257" r:id="rId6"/>
    <p:sldId id="258" r:id="rId7"/>
    <p:sldId id="259" r:id="rId8"/>
    <p:sldId id="67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6" r:id="rId33"/>
    <p:sldId id="287" r:id="rId34"/>
    <p:sldId id="288" r:id="rId35"/>
    <p:sldId id="283" r:id="rId36"/>
    <p:sldId id="284" r:id="rId37"/>
    <p:sldId id="285" r:id="rId38"/>
    <p:sldId id="289" r:id="rId39"/>
    <p:sldId id="293" r:id="rId40"/>
    <p:sldId id="294" r:id="rId41"/>
    <p:sldId id="668" r:id="rId42"/>
    <p:sldId id="295" r:id="rId43"/>
    <p:sldId id="296" r:id="rId44"/>
    <p:sldId id="290" r:id="rId45"/>
    <p:sldId id="291" r:id="rId46"/>
    <p:sldId id="292" r:id="rId47"/>
    <p:sldId id="297" r:id="rId48"/>
    <p:sldId id="669" r:id="rId49"/>
    <p:sldId id="667" r:id="rId50"/>
    <p:sldId id="666" r:id="rId51"/>
    <p:sldId id="298" r:id="rId52"/>
    <p:sldId id="299" r:id="rId53"/>
    <p:sldId id="300" r:id="rId54"/>
    <p:sldId id="301" r:id="rId55"/>
    <p:sldId id="302" r:id="rId56"/>
    <p:sldId id="303" r:id="rId57"/>
    <p:sldId id="359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</p:sldIdLst>
  <p:sldSz cx="11049000" cy="8001000"/>
  <p:notesSz cx="11049000" cy="8001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D665E-771B-4147-A508-C0066CBF75DF}" v="10" dt="2026-04-23T15:04:30.85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1"/>
    <p:restoredTop sz="94662"/>
  </p:normalViewPr>
  <p:slideViewPr>
    <p:cSldViewPr>
      <p:cViewPr varScale="1">
        <p:scale>
          <a:sx n="126" d="100"/>
          <a:sy n="126" d="100"/>
        </p:scale>
        <p:origin x="4296" y="13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ymond van Gerwen | BiologiQ" userId="040b1bc4-d579-49bc-90cf-b1b766ba9b66" providerId="ADAL" clId="{5687B24E-ABAE-4CCA-BA5F-ACAF22330D9A}"/>
    <pc:docChg chg="undo custSel addSld modSld sldOrd">
      <pc:chgData name="Raymond van Gerwen | BiologiQ" userId="040b1bc4-d579-49bc-90cf-b1b766ba9b66" providerId="ADAL" clId="{5687B24E-ABAE-4CCA-BA5F-ACAF22330D9A}" dt="2026-04-23T15:04:41.518" v="1348" actId="20577"/>
      <pc:docMkLst>
        <pc:docMk/>
      </pc:docMkLst>
      <pc:sldChg chg="modSp mod">
        <pc:chgData name="Raymond van Gerwen | BiologiQ" userId="040b1bc4-d579-49bc-90cf-b1b766ba9b66" providerId="ADAL" clId="{5687B24E-ABAE-4CCA-BA5F-ACAF22330D9A}" dt="2026-04-09T08:35:48.913" v="13" actId="20577"/>
        <pc:sldMkLst>
          <pc:docMk/>
          <pc:sldMk cId="0" sldId="256"/>
        </pc:sldMkLst>
        <pc:spChg chg="mod">
          <ac:chgData name="Raymond van Gerwen | BiologiQ" userId="040b1bc4-d579-49bc-90cf-b1b766ba9b66" providerId="ADAL" clId="{5687B24E-ABAE-4CCA-BA5F-ACAF22330D9A}" dt="2026-04-09T08:35:48.913" v="13" actId="20577"/>
          <ac:spMkLst>
            <pc:docMk/>
            <pc:sldMk cId="0" sldId="256"/>
            <ac:spMk id="6" creationId="{655F6058-6F35-A447-5F1C-EFE5F914DF5E}"/>
          </ac:spMkLst>
        </pc:spChg>
      </pc:sldChg>
      <pc:sldChg chg="addSp delSp modSp mod">
        <pc:chgData name="Raymond van Gerwen | BiologiQ" userId="040b1bc4-d579-49bc-90cf-b1b766ba9b66" providerId="ADAL" clId="{5687B24E-ABAE-4CCA-BA5F-ACAF22330D9A}" dt="2026-04-09T08:55:28.050" v="284" actId="1076"/>
        <pc:sldMkLst>
          <pc:docMk/>
          <pc:sldMk cId="0" sldId="257"/>
        </pc:sldMkLst>
        <pc:spChg chg="add mod">
          <ac:chgData name="Raymond van Gerwen | BiologiQ" userId="040b1bc4-d579-49bc-90cf-b1b766ba9b66" providerId="ADAL" clId="{5687B24E-ABAE-4CCA-BA5F-ACAF22330D9A}" dt="2026-04-09T08:46:47.778" v="128" actId="207"/>
          <ac:spMkLst>
            <pc:docMk/>
            <pc:sldMk cId="0" sldId="257"/>
            <ac:spMk id="6" creationId="{B9A40579-BCE3-D3AE-9F74-94252BA181BD}"/>
          </ac:spMkLst>
        </pc:spChg>
        <pc:spChg chg="add mod">
          <ac:chgData name="Raymond van Gerwen | BiologiQ" userId="040b1bc4-d579-49bc-90cf-b1b766ba9b66" providerId="ADAL" clId="{5687B24E-ABAE-4CCA-BA5F-ACAF22330D9A}" dt="2026-04-09T08:48:27.664" v="155" actId="1076"/>
          <ac:spMkLst>
            <pc:docMk/>
            <pc:sldMk cId="0" sldId="257"/>
            <ac:spMk id="7" creationId="{9ECE1088-B1BE-FCA4-0F46-EDEF53FE9E32}"/>
          </ac:spMkLst>
        </pc:spChg>
        <pc:spChg chg="add mod">
          <ac:chgData name="Raymond van Gerwen | BiologiQ" userId="040b1bc4-d579-49bc-90cf-b1b766ba9b66" providerId="ADAL" clId="{5687B24E-ABAE-4CCA-BA5F-ACAF22330D9A}" dt="2026-04-09T08:48:24.410" v="154" actId="1076"/>
          <ac:spMkLst>
            <pc:docMk/>
            <pc:sldMk cId="0" sldId="257"/>
            <ac:spMk id="8" creationId="{4BFFBC95-8780-CEB0-60B8-1A7850E44313}"/>
          </ac:spMkLst>
        </pc:spChg>
        <pc:spChg chg="add mod">
          <ac:chgData name="Raymond van Gerwen | BiologiQ" userId="040b1bc4-d579-49bc-90cf-b1b766ba9b66" providerId="ADAL" clId="{5687B24E-ABAE-4CCA-BA5F-ACAF22330D9A}" dt="2026-04-09T08:47:42.531" v="147" actId="1076"/>
          <ac:spMkLst>
            <pc:docMk/>
            <pc:sldMk cId="0" sldId="257"/>
            <ac:spMk id="9" creationId="{6EC28B98-3372-84EB-A1E8-430B0B23C357}"/>
          </ac:spMkLst>
        </pc:spChg>
        <pc:spChg chg="add mod">
          <ac:chgData name="Raymond van Gerwen | BiologiQ" userId="040b1bc4-d579-49bc-90cf-b1b766ba9b66" providerId="ADAL" clId="{5687B24E-ABAE-4CCA-BA5F-ACAF22330D9A}" dt="2026-04-09T08:53:54.749" v="268" actId="404"/>
          <ac:spMkLst>
            <pc:docMk/>
            <pc:sldMk cId="0" sldId="257"/>
            <ac:spMk id="13" creationId="{00DCCC50-F924-951D-ED5F-534304999926}"/>
          </ac:spMkLst>
        </pc:spChg>
        <pc:spChg chg="add mod">
          <ac:chgData name="Raymond van Gerwen | BiologiQ" userId="040b1bc4-d579-49bc-90cf-b1b766ba9b66" providerId="ADAL" clId="{5687B24E-ABAE-4CCA-BA5F-ACAF22330D9A}" dt="2026-04-09T08:53:49.257" v="265" actId="404"/>
          <ac:spMkLst>
            <pc:docMk/>
            <pc:sldMk cId="0" sldId="257"/>
            <ac:spMk id="16" creationId="{24C77820-3EEA-4F8A-15FE-076AB6965BB7}"/>
          </ac:spMkLst>
        </pc:spChg>
        <pc:spChg chg="add mod">
          <ac:chgData name="Raymond van Gerwen | BiologiQ" userId="040b1bc4-d579-49bc-90cf-b1b766ba9b66" providerId="ADAL" clId="{5687B24E-ABAE-4CCA-BA5F-ACAF22330D9A}" dt="2026-04-09T08:53:17.362" v="261" actId="1076"/>
          <ac:spMkLst>
            <pc:docMk/>
            <pc:sldMk cId="0" sldId="257"/>
            <ac:spMk id="17" creationId="{6B9C040A-5F3E-B6BF-E454-BC592FA89D63}"/>
          </ac:spMkLst>
        </pc:spChg>
        <pc:spChg chg="add mod ord">
          <ac:chgData name="Raymond van Gerwen | BiologiQ" userId="040b1bc4-d579-49bc-90cf-b1b766ba9b66" providerId="ADAL" clId="{5687B24E-ABAE-4CCA-BA5F-ACAF22330D9A}" dt="2026-04-09T08:55:17.436" v="282" actId="1076"/>
          <ac:spMkLst>
            <pc:docMk/>
            <pc:sldMk cId="0" sldId="257"/>
            <ac:spMk id="18" creationId="{900358FC-3D70-4AAA-97B5-F20EA44EF15C}"/>
          </ac:spMkLst>
        </pc:spChg>
        <pc:spChg chg="add mod">
          <ac:chgData name="Raymond van Gerwen | BiologiQ" userId="040b1bc4-d579-49bc-90cf-b1b766ba9b66" providerId="ADAL" clId="{5687B24E-ABAE-4CCA-BA5F-ACAF22330D9A}" dt="2026-04-09T08:55:01.184" v="279" actId="14100"/>
          <ac:spMkLst>
            <pc:docMk/>
            <pc:sldMk cId="0" sldId="257"/>
            <ac:spMk id="20" creationId="{DBF0A5C9-B269-BC5A-2553-389843A9FFF9}"/>
          </ac:spMkLst>
        </pc:spChg>
        <pc:picChg chg="add mod ord">
          <ac:chgData name="Raymond van Gerwen | BiologiQ" userId="040b1bc4-d579-49bc-90cf-b1b766ba9b66" providerId="ADAL" clId="{5687B24E-ABAE-4CCA-BA5F-ACAF22330D9A}" dt="2026-04-09T08:53:29.965" v="262" actId="1076"/>
          <ac:picMkLst>
            <pc:docMk/>
            <pc:sldMk cId="0" sldId="257"/>
            <ac:picMk id="5" creationId="{E5D0396A-6BF5-CD15-6747-3EFDA9FC6A73}"/>
          </ac:picMkLst>
        </pc:picChg>
        <pc:picChg chg="add mod">
          <ac:chgData name="Raymond van Gerwen | BiologiQ" userId="040b1bc4-d579-49bc-90cf-b1b766ba9b66" providerId="ADAL" clId="{5687B24E-ABAE-4CCA-BA5F-ACAF22330D9A}" dt="2026-04-09T08:48:13.109" v="152" actId="1076"/>
          <ac:picMkLst>
            <pc:docMk/>
            <pc:sldMk cId="0" sldId="257"/>
            <ac:picMk id="11" creationId="{2ED783CC-A9C4-FD0B-620A-6758FB2ECA6C}"/>
          </ac:picMkLst>
        </pc:picChg>
        <pc:picChg chg="add mod">
          <ac:chgData name="Raymond van Gerwen | BiologiQ" userId="040b1bc4-d579-49bc-90cf-b1b766ba9b66" providerId="ADAL" clId="{5687B24E-ABAE-4CCA-BA5F-ACAF22330D9A}" dt="2026-04-09T08:48:39.499" v="157" actId="1076"/>
          <ac:picMkLst>
            <pc:docMk/>
            <pc:sldMk cId="0" sldId="257"/>
            <ac:picMk id="12" creationId="{484D2216-BD40-497E-B6E8-6347EDA2B8E0}"/>
          </ac:picMkLst>
        </pc:picChg>
        <pc:picChg chg="add mod">
          <ac:chgData name="Raymond van Gerwen | BiologiQ" userId="040b1bc4-d579-49bc-90cf-b1b766ba9b66" providerId="ADAL" clId="{5687B24E-ABAE-4CCA-BA5F-ACAF22330D9A}" dt="2026-04-09T08:50:41.212" v="171" actId="1076"/>
          <ac:picMkLst>
            <pc:docMk/>
            <pc:sldMk cId="0" sldId="257"/>
            <ac:picMk id="14" creationId="{08E07758-A131-F978-03F0-B6AC60DB9BBC}"/>
          </ac:picMkLst>
        </pc:picChg>
        <pc:picChg chg="add mod ord">
          <ac:chgData name="Raymond van Gerwen | BiologiQ" userId="040b1bc4-d579-49bc-90cf-b1b766ba9b66" providerId="ADAL" clId="{5687B24E-ABAE-4CCA-BA5F-ACAF22330D9A}" dt="2026-04-09T08:55:28.050" v="284" actId="1076"/>
          <ac:picMkLst>
            <pc:docMk/>
            <pc:sldMk cId="0" sldId="257"/>
            <ac:picMk id="19" creationId="{261D2592-B5F8-2CB2-628E-B44DB24CF31E}"/>
          </ac:picMkLst>
        </pc:picChg>
      </pc:sldChg>
      <pc:sldChg chg="addSp modSp mod">
        <pc:chgData name="Raymond van Gerwen | BiologiQ" userId="040b1bc4-d579-49bc-90cf-b1b766ba9b66" providerId="ADAL" clId="{5687B24E-ABAE-4CCA-BA5F-ACAF22330D9A}" dt="2026-04-09T08:54:27.068" v="272" actId="12788"/>
        <pc:sldMkLst>
          <pc:docMk/>
          <pc:sldMk cId="0" sldId="258"/>
        </pc:sldMkLst>
        <pc:spChg chg="add mod">
          <ac:chgData name="Raymond van Gerwen | BiologiQ" userId="040b1bc4-d579-49bc-90cf-b1b766ba9b66" providerId="ADAL" clId="{5687B24E-ABAE-4CCA-BA5F-ACAF22330D9A}" dt="2026-04-09T08:46:06.370" v="119" actId="255"/>
          <ac:spMkLst>
            <pc:docMk/>
            <pc:sldMk cId="0" sldId="258"/>
            <ac:spMk id="4" creationId="{32068621-A833-5C1A-F9B6-A9CACCEEC24E}"/>
          </ac:spMkLst>
        </pc:spChg>
        <pc:spChg chg="add mod ord">
          <ac:chgData name="Raymond van Gerwen | BiologiQ" userId="040b1bc4-d579-49bc-90cf-b1b766ba9b66" providerId="ADAL" clId="{5687B24E-ABAE-4CCA-BA5F-ACAF22330D9A}" dt="2026-04-09T08:44:47.958" v="106" actId="1076"/>
          <ac:spMkLst>
            <pc:docMk/>
            <pc:sldMk cId="0" sldId="258"/>
            <ac:spMk id="5" creationId="{34628FC3-9E1F-0E93-24E4-DD8EEE1B9446}"/>
          </ac:spMkLst>
        </pc:spChg>
        <pc:spChg chg="add mod">
          <ac:chgData name="Raymond van Gerwen | BiologiQ" userId="040b1bc4-d579-49bc-90cf-b1b766ba9b66" providerId="ADAL" clId="{5687B24E-ABAE-4CCA-BA5F-ACAF22330D9A}" dt="2026-04-09T08:44:47.958" v="106" actId="1076"/>
          <ac:spMkLst>
            <pc:docMk/>
            <pc:sldMk cId="0" sldId="258"/>
            <ac:spMk id="6" creationId="{23174A59-3F58-AAD3-D67D-EA0F627E275C}"/>
          </ac:spMkLst>
        </pc:spChg>
        <pc:spChg chg="add mod">
          <ac:chgData name="Raymond van Gerwen | BiologiQ" userId="040b1bc4-d579-49bc-90cf-b1b766ba9b66" providerId="ADAL" clId="{5687B24E-ABAE-4CCA-BA5F-ACAF22330D9A}" dt="2026-04-09T08:44:47.958" v="106" actId="1076"/>
          <ac:spMkLst>
            <pc:docMk/>
            <pc:sldMk cId="0" sldId="258"/>
            <ac:spMk id="10" creationId="{A2263A7D-16AD-E49A-D329-43DDED38DCB1}"/>
          </ac:spMkLst>
        </pc:spChg>
        <pc:spChg chg="add mod">
          <ac:chgData name="Raymond van Gerwen | BiologiQ" userId="040b1bc4-d579-49bc-90cf-b1b766ba9b66" providerId="ADAL" clId="{5687B24E-ABAE-4CCA-BA5F-ACAF22330D9A}" dt="2026-04-09T08:45:51.154" v="117" actId="255"/>
          <ac:spMkLst>
            <pc:docMk/>
            <pc:sldMk cId="0" sldId="258"/>
            <ac:spMk id="14" creationId="{3131C8A9-AC48-431D-BEB8-3D4DE3EC25D7}"/>
          </ac:spMkLst>
        </pc:spChg>
        <pc:spChg chg="add mod">
          <ac:chgData name="Raymond van Gerwen | BiologiQ" userId="040b1bc4-d579-49bc-90cf-b1b766ba9b66" providerId="ADAL" clId="{5687B24E-ABAE-4CCA-BA5F-ACAF22330D9A}" dt="2026-04-09T08:45:57.475" v="118" actId="255"/>
          <ac:spMkLst>
            <pc:docMk/>
            <pc:sldMk cId="0" sldId="258"/>
            <ac:spMk id="15" creationId="{2BB3C1D4-D193-6586-6022-57FCCCC474DE}"/>
          </ac:spMkLst>
        </pc:spChg>
        <pc:spChg chg="add mod">
          <ac:chgData name="Raymond van Gerwen | BiologiQ" userId="040b1bc4-d579-49bc-90cf-b1b766ba9b66" providerId="ADAL" clId="{5687B24E-ABAE-4CCA-BA5F-ACAF22330D9A}" dt="2026-04-09T08:49:06.683" v="162" actId="14100"/>
          <ac:spMkLst>
            <pc:docMk/>
            <pc:sldMk cId="0" sldId="258"/>
            <ac:spMk id="18" creationId="{097BB8CB-6FD0-8744-A167-1FA42319361C}"/>
          </ac:spMkLst>
        </pc:spChg>
        <pc:spChg chg="add mod">
          <ac:chgData name="Raymond van Gerwen | BiologiQ" userId="040b1bc4-d579-49bc-90cf-b1b766ba9b66" providerId="ADAL" clId="{5687B24E-ABAE-4CCA-BA5F-ACAF22330D9A}" dt="2026-04-09T08:54:14.178" v="271" actId="1076"/>
          <ac:spMkLst>
            <pc:docMk/>
            <pc:sldMk cId="0" sldId="258"/>
            <ac:spMk id="20" creationId="{0128B20E-37D5-34AD-8082-785C451AB4DB}"/>
          </ac:spMkLst>
        </pc:spChg>
        <pc:picChg chg="mod modCrop">
          <ac:chgData name="Raymond van Gerwen | BiologiQ" userId="040b1bc4-d579-49bc-90cf-b1b766ba9b66" providerId="ADAL" clId="{5687B24E-ABAE-4CCA-BA5F-ACAF22330D9A}" dt="2026-04-09T08:48:52.126" v="159" actId="1076"/>
          <ac:picMkLst>
            <pc:docMk/>
            <pc:sldMk cId="0" sldId="258"/>
            <ac:picMk id="2" creationId="{00000000-0000-0000-0000-000000000000}"/>
          </ac:picMkLst>
        </pc:picChg>
        <pc:picChg chg="add mod">
          <ac:chgData name="Raymond van Gerwen | BiologiQ" userId="040b1bc4-d579-49bc-90cf-b1b766ba9b66" providerId="ADAL" clId="{5687B24E-ABAE-4CCA-BA5F-ACAF22330D9A}" dt="2026-04-09T08:44:47.958" v="106" actId="1076"/>
          <ac:picMkLst>
            <pc:docMk/>
            <pc:sldMk cId="0" sldId="258"/>
            <ac:picMk id="3" creationId="{CD242FAF-3369-9D5C-6320-EE9AA3E060EC}"/>
          </ac:picMkLst>
        </pc:picChg>
        <pc:picChg chg="add mod">
          <ac:chgData name="Raymond van Gerwen | BiologiQ" userId="040b1bc4-d579-49bc-90cf-b1b766ba9b66" providerId="ADAL" clId="{5687B24E-ABAE-4CCA-BA5F-ACAF22330D9A}" dt="2026-04-09T08:39:39.069" v="32" actId="1076"/>
          <ac:picMkLst>
            <pc:docMk/>
            <pc:sldMk cId="0" sldId="258"/>
            <ac:picMk id="7" creationId="{11B094DA-FEA3-9C3D-DDB9-19C88E8C11E3}"/>
          </ac:picMkLst>
        </pc:picChg>
        <pc:picChg chg="add mod">
          <ac:chgData name="Raymond van Gerwen | BiologiQ" userId="040b1bc4-d579-49bc-90cf-b1b766ba9b66" providerId="ADAL" clId="{5687B24E-ABAE-4CCA-BA5F-ACAF22330D9A}" dt="2026-04-09T08:44:47.958" v="106" actId="1076"/>
          <ac:picMkLst>
            <pc:docMk/>
            <pc:sldMk cId="0" sldId="258"/>
            <ac:picMk id="8" creationId="{30D8A502-2BD3-4699-1981-28C8C59B0034}"/>
          </ac:picMkLst>
        </pc:picChg>
        <pc:picChg chg="add mod modCrop">
          <ac:chgData name="Raymond van Gerwen | BiologiQ" userId="040b1bc4-d579-49bc-90cf-b1b766ba9b66" providerId="ADAL" clId="{5687B24E-ABAE-4CCA-BA5F-ACAF22330D9A}" dt="2026-04-09T08:54:27.068" v="272" actId="12788"/>
          <ac:picMkLst>
            <pc:docMk/>
            <pc:sldMk cId="0" sldId="258"/>
            <ac:picMk id="9" creationId="{AFAE7700-D4A4-019C-9412-5A1A880FA876}"/>
          </ac:picMkLst>
        </pc:picChg>
        <pc:picChg chg="add mod modCrop">
          <ac:chgData name="Raymond van Gerwen | BiologiQ" userId="040b1bc4-d579-49bc-90cf-b1b766ba9b66" providerId="ADAL" clId="{5687B24E-ABAE-4CCA-BA5F-ACAF22330D9A}" dt="2026-04-09T08:44:47.958" v="106" actId="1076"/>
          <ac:picMkLst>
            <pc:docMk/>
            <pc:sldMk cId="0" sldId="258"/>
            <ac:picMk id="12" creationId="{8DF06172-99B1-C453-7576-7ED9FD0CAC7A}"/>
          </ac:picMkLst>
        </pc:picChg>
        <pc:picChg chg="add mod">
          <ac:chgData name="Raymond van Gerwen | BiologiQ" userId="040b1bc4-d579-49bc-90cf-b1b766ba9b66" providerId="ADAL" clId="{5687B24E-ABAE-4CCA-BA5F-ACAF22330D9A}" dt="2026-04-09T08:45:22.434" v="114" actId="14100"/>
          <ac:picMkLst>
            <pc:docMk/>
            <pc:sldMk cId="0" sldId="258"/>
            <ac:picMk id="13" creationId="{423E8272-8F17-319B-748D-25BF4CF960E5}"/>
          </ac:picMkLst>
        </pc:picChg>
        <pc:picChg chg="add mod">
          <ac:chgData name="Raymond van Gerwen | BiologiQ" userId="040b1bc4-d579-49bc-90cf-b1b766ba9b66" providerId="ADAL" clId="{5687B24E-ABAE-4CCA-BA5F-ACAF22330D9A}" dt="2026-04-09T08:45:14.439" v="112" actId="1076"/>
          <ac:picMkLst>
            <pc:docMk/>
            <pc:sldMk cId="0" sldId="258"/>
            <ac:picMk id="17" creationId="{80A868A5-78DD-35A8-5D15-B4D1E4043372}"/>
          </ac:picMkLst>
        </pc:picChg>
        <pc:picChg chg="add mod">
          <ac:chgData name="Raymond van Gerwen | BiologiQ" userId="040b1bc4-d579-49bc-90cf-b1b766ba9b66" providerId="ADAL" clId="{5687B24E-ABAE-4CCA-BA5F-ACAF22330D9A}" dt="2026-04-09T08:50:23.382" v="167" actId="1076"/>
          <ac:picMkLst>
            <pc:docMk/>
            <pc:sldMk cId="0" sldId="258"/>
            <ac:picMk id="19" creationId="{DF73D78D-F728-1692-E799-1F55819C8917}"/>
          </ac:picMkLst>
        </pc:picChg>
      </pc:sldChg>
      <pc:sldChg chg="ord">
        <pc:chgData name="Raymond van Gerwen | BiologiQ" userId="040b1bc4-d579-49bc-90cf-b1b766ba9b66" providerId="ADAL" clId="{5687B24E-ABAE-4CCA-BA5F-ACAF22330D9A}" dt="2026-04-09T08:56:41.864" v="288"/>
        <pc:sldMkLst>
          <pc:docMk/>
          <pc:sldMk cId="0" sldId="286"/>
        </pc:sldMkLst>
      </pc:sldChg>
      <pc:sldChg chg="ord">
        <pc:chgData name="Raymond van Gerwen | BiologiQ" userId="040b1bc4-d579-49bc-90cf-b1b766ba9b66" providerId="ADAL" clId="{5687B24E-ABAE-4CCA-BA5F-ACAF22330D9A}" dt="2026-04-09T08:56:30.647" v="286"/>
        <pc:sldMkLst>
          <pc:docMk/>
          <pc:sldMk cId="0" sldId="287"/>
        </pc:sldMkLst>
      </pc:sldChg>
      <pc:sldChg chg="ord">
        <pc:chgData name="Raymond van Gerwen | BiologiQ" userId="040b1bc4-d579-49bc-90cf-b1b766ba9b66" providerId="ADAL" clId="{5687B24E-ABAE-4CCA-BA5F-ACAF22330D9A}" dt="2026-04-09T08:56:30.647" v="286"/>
        <pc:sldMkLst>
          <pc:docMk/>
          <pc:sldMk cId="0" sldId="288"/>
        </pc:sldMkLst>
      </pc:sldChg>
      <pc:sldChg chg="modSp mod ord">
        <pc:chgData name="Raymond van Gerwen | BiologiQ" userId="040b1bc4-d579-49bc-90cf-b1b766ba9b66" providerId="ADAL" clId="{5687B24E-ABAE-4CCA-BA5F-ACAF22330D9A}" dt="2026-04-09T09:05:56.430" v="472" actId="403"/>
        <pc:sldMkLst>
          <pc:docMk/>
          <pc:sldMk cId="0" sldId="293"/>
        </pc:sldMkLst>
        <pc:spChg chg="mod">
          <ac:chgData name="Raymond van Gerwen | BiologiQ" userId="040b1bc4-d579-49bc-90cf-b1b766ba9b66" providerId="ADAL" clId="{5687B24E-ABAE-4CCA-BA5F-ACAF22330D9A}" dt="2026-04-09T09:05:56.430" v="472" actId="403"/>
          <ac:spMkLst>
            <pc:docMk/>
            <pc:sldMk cId="0" sldId="293"/>
            <ac:spMk id="11" creationId="{00000000-0000-0000-0000-000000000000}"/>
          </ac:spMkLst>
        </pc:spChg>
      </pc:sldChg>
      <pc:sldChg chg="ord">
        <pc:chgData name="Raymond van Gerwen | BiologiQ" userId="040b1bc4-d579-49bc-90cf-b1b766ba9b66" providerId="ADAL" clId="{5687B24E-ABAE-4CCA-BA5F-ACAF22330D9A}" dt="2026-04-09T08:57:01.270" v="290"/>
        <pc:sldMkLst>
          <pc:docMk/>
          <pc:sldMk cId="0" sldId="294"/>
        </pc:sldMkLst>
      </pc:sldChg>
      <pc:sldChg chg="ord">
        <pc:chgData name="Raymond van Gerwen | BiologiQ" userId="040b1bc4-d579-49bc-90cf-b1b766ba9b66" providerId="ADAL" clId="{5687B24E-ABAE-4CCA-BA5F-ACAF22330D9A}" dt="2026-04-09T08:57:01.270" v="290"/>
        <pc:sldMkLst>
          <pc:docMk/>
          <pc:sldMk cId="0" sldId="295"/>
        </pc:sldMkLst>
      </pc:sldChg>
      <pc:sldChg chg="ord">
        <pc:chgData name="Raymond van Gerwen | BiologiQ" userId="040b1bc4-d579-49bc-90cf-b1b766ba9b66" providerId="ADAL" clId="{5687B24E-ABAE-4CCA-BA5F-ACAF22330D9A}" dt="2026-04-09T08:57:01.270" v="290"/>
        <pc:sldMkLst>
          <pc:docMk/>
          <pc:sldMk cId="0" sldId="296"/>
        </pc:sldMkLst>
      </pc:sldChg>
      <pc:sldChg chg="addSp delSp mod">
        <pc:chgData name="Raymond van Gerwen | BiologiQ" userId="040b1bc4-d579-49bc-90cf-b1b766ba9b66" providerId="ADAL" clId="{5687B24E-ABAE-4CCA-BA5F-ACAF22330D9A}" dt="2026-04-09T09:23:51.271" v="1133" actId="22"/>
        <pc:sldMkLst>
          <pc:docMk/>
          <pc:sldMk cId="0" sldId="297"/>
        </pc:sldMkLst>
      </pc:sldChg>
      <pc:sldChg chg="delSp modSp mod">
        <pc:chgData name="Raymond van Gerwen | BiologiQ" userId="040b1bc4-d579-49bc-90cf-b1b766ba9b66" providerId="ADAL" clId="{5687B24E-ABAE-4CCA-BA5F-ACAF22330D9A}" dt="2026-04-09T09:21:05.202" v="1108" actId="20577"/>
        <pc:sldMkLst>
          <pc:docMk/>
          <pc:sldMk cId="0" sldId="298"/>
        </pc:sldMkLst>
        <pc:spChg chg="mod">
          <ac:chgData name="Raymond van Gerwen | BiologiQ" userId="040b1bc4-d579-49bc-90cf-b1b766ba9b66" providerId="ADAL" clId="{5687B24E-ABAE-4CCA-BA5F-ACAF22330D9A}" dt="2026-04-09T09:21:05.202" v="1108" actId="20577"/>
          <ac:spMkLst>
            <pc:docMk/>
            <pc:sldMk cId="0" sldId="298"/>
            <ac:spMk id="4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20:23.318" v="1043" actId="1076"/>
          <ac:spMkLst>
            <pc:docMk/>
            <pc:sldMk cId="0" sldId="298"/>
            <ac:spMk id="9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20:15.119" v="1042" actId="1076"/>
          <ac:spMkLst>
            <pc:docMk/>
            <pc:sldMk cId="0" sldId="298"/>
            <ac:spMk id="10" creationId="{00000000-0000-0000-0000-000000000000}"/>
          </ac:spMkLst>
        </pc:spChg>
        <pc:picChg chg="mod">
          <ac:chgData name="Raymond van Gerwen | BiologiQ" userId="040b1bc4-d579-49bc-90cf-b1b766ba9b66" providerId="ADAL" clId="{5687B24E-ABAE-4CCA-BA5F-ACAF22330D9A}" dt="2026-04-09T09:19:39.891" v="1025" actId="1076"/>
          <ac:picMkLst>
            <pc:docMk/>
            <pc:sldMk cId="0" sldId="298"/>
            <ac:picMk id="6" creationId="{00000000-0000-0000-0000-000000000000}"/>
          </ac:picMkLst>
        </pc:picChg>
      </pc:sldChg>
      <pc:sldChg chg="modSp mod">
        <pc:chgData name="Raymond van Gerwen | BiologiQ" userId="040b1bc4-d579-49bc-90cf-b1b766ba9b66" providerId="ADAL" clId="{5687B24E-ABAE-4CCA-BA5F-ACAF22330D9A}" dt="2026-04-09T09:30:33.759" v="1183" actId="20577"/>
        <pc:sldMkLst>
          <pc:docMk/>
          <pc:sldMk cId="0" sldId="303"/>
        </pc:sldMkLst>
        <pc:spChg chg="mod">
          <ac:chgData name="Raymond van Gerwen | BiologiQ" userId="040b1bc4-d579-49bc-90cf-b1b766ba9b66" providerId="ADAL" clId="{5687B24E-ABAE-4CCA-BA5F-ACAF22330D9A}" dt="2026-04-09T09:30:19.418" v="1175" actId="122"/>
          <ac:spMkLst>
            <pc:docMk/>
            <pc:sldMk cId="0" sldId="303"/>
            <ac:spMk id="2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30:33.759" v="1183" actId="20577"/>
          <ac:spMkLst>
            <pc:docMk/>
            <pc:sldMk cId="0" sldId="303"/>
            <ac:spMk id="4" creationId="{00000000-0000-0000-0000-000000000000}"/>
          </ac:spMkLst>
        </pc:spChg>
        <pc:picChg chg="mod modCrop">
          <ac:chgData name="Raymond van Gerwen | BiologiQ" userId="040b1bc4-d579-49bc-90cf-b1b766ba9b66" providerId="ADAL" clId="{5687B24E-ABAE-4CCA-BA5F-ACAF22330D9A}" dt="2026-04-09T09:30:28.831" v="1176" actId="1076"/>
          <ac:picMkLst>
            <pc:docMk/>
            <pc:sldMk cId="0" sldId="303"/>
            <ac:picMk id="3" creationId="{00000000-0000-0000-0000-000000000000}"/>
          </ac:picMkLst>
        </pc:picChg>
      </pc:sldChg>
      <pc:sldChg chg="addSp modSp mod">
        <pc:chgData name="Raymond van Gerwen | BiologiQ" userId="040b1bc4-d579-49bc-90cf-b1b766ba9b66" providerId="ADAL" clId="{5687B24E-ABAE-4CCA-BA5F-ACAF22330D9A}" dt="2026-04-09T09:27:03.682" v="1142"/>
        <pc:sldMkLst>
          <pc:docMk/>
          <pc:sldMk cId="0" sldId="304"/>
        </pc:sldMkLst>
        <pc:picChg chg="mod">
          <ac:chgData name="Raymond van Gerwen | BiologiQ" userId="040b1bc4-d579-49bc-90cf-b1b766ba9b66" providerId="ADAL" clId="{5687B24E-ABAE-4CCA-BA5F-ACAF22330D9A}" dt="2026-04-09T09:26:48.747" v="1141" actId="1076"/>
          <ac:picMkLst>
            <pc:docMk/>
            <pc:sldMk cId="0" sldId="304"/>
            <ac:picMk id="14" creationId="{00000000-0000-0000-0000-000000000000}"/>
          </ac:picMkLst>
        </pc:picChg>
      </pc:sldChg>
      <pc:sldChg chg="addSp modSp">
        <pc:chgData name="Raymond van Gerwen | BiologiQ" userId="040b1bc4-d579-49bc-90cf-b1b766ba9b66" providerId="ADAL" clId="{5687B24E-ABAE-4CCA-BA5F-ACAF22330D9A}" dt="2026-04-09T09:27:05.078" v="1143"/>
        <pc:sldMkLst>
          <pc:docMk/>
          <pc:sldMk cId="0" sldId="305"/>
        </pc:sldMkLst>
      </pc:sldChg>
      <pc:sldChg chg="addSp modSp">
        <pc:chgData name="Raymond van Gerwen | BiologiQ" userId="040b1bc4-d579-49bc-90cf-b1b766ba9b66" providerId="ADAL" clId="{5687B24E-ABAE-4CCA-BA5F-ACAF22330D9A}" dt="2026-04-09T09:27:06.798" v="1144"/>
        <pc:sldMkLst>
          <pc:docMk/>
          <pc:sldMk cId="0" sldId="306"/>
        </pc:sldMkLst>
      </pc:sldChg>
      <pc:sldChg chg="addSp delSp modSp mod">
        <pc:chgData name="Raymond van Gerwen | BiologiQ" userId="040b1bc4-d579-49bc-90cf-b1b766ba9b66" providerId="ADAL" clId="{5687B24E-ABAE-4CCA-BA5F-ACAF22330D9A}" dt="2026-04-09T09:32:47.369" v="1244" actId="20577"/>
        <pc:sldMkLst>
          <pc:docMk/>
          <pc:sldMk cId="0" sldId="315"/>
        </pc:sldMkLst>
        <pc:spChg chg="mod">
          <ac:chgData name="Raymond van Gerwen | BiologiQ" userId="040b1bc4-d579-49bc-90cf-b1b766ba9b66" providerId="ADAL" clId="{5687B24E-ABAE-4CCA-BA5F-ACAF22330D9A}" dt="2026-04-09T09:32:47.369" v="1244" actId="20577"/>
          <ac:spMkLst>
            <pc:docMk/>
            <pc:sldMk cId="0" sldId="315"/>
            <ac:spMk id="4" creationId="{00000000-0000-0000-0000-000000000000}"/>
          </ac:spMkLst>
        </pc:spChg>
        <pc:picChg chg="add mod modCrop">
          <ac:chgData name="Raymond van Gerwen | BiologiQ" userId="040b1bc4-d579-49bc-90cf-b1b766ba9b66" providerId="ADAL" clId="{5687B24E-ABAE-4CCA-BA5F-ACAF22330D9A}" dt="2026-04-09T09:32:12.727" v="1222" actId="1076"/>
          <ac:picMkLst>
            <pc:docMk/>
            <pc:sldMk cId="0" sldId="315"/>
            <ac:picMk id="6" creationId="{15685765-ED98-7181-2754-66C6E87F1905}"/>
          </ac:picMkLst>
        </pc:picChg>
      </pc:sldChg>
      <pc:sldChg chg="delSp modSp mod">
        <pc:chgData name="Raymond van Gerwen | BiologiQ" userId="040b1bc4-d579-49bc-90cf-b1b766ba9b66" providerId="ADAL" clId="{5687B24E-ABAE-4CCA-BA5F-ACAF22330D9A}" dt="2026-04-09T09:36:52.122" v="1332" actId="20577"/>
        <pc:sldMkLst>
          <pc:docMk/>
          <pc:sldMk cId="0" sldId="319"/>
        </pc:sldMkLst>
        <pc:spChg chg="mod">
          <ac:chgData name="Raymond van Gerwen | BiologiQ" userId="040b1bc4-d579-49bc-90cf-b1b766ba9b66" providerId="ADAL" clId="{5687B24E-ABAE-4CCA-BA5F-ACAF22330D9A}" dt="2026-04-09T09:36:52.122" v="1332" actId="20577"/>
          <ac:spMkLst>
            <pc:docMk/>
            <pc:sldMk cId="0" sldId="319"/>
            <ac:spMk id="4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36:15.936" v="1311" actId="1076"/>
          <ac:spMkLst>
            <pc:docMk/>
            <pc:sldMk cId="0" sldId="319"/>
            <ac:spMk id="8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36:15.936" v="1311" actId="1076"/>
          <ac:spMkLst>
            <pc:docMk/>
            <pc:sldMk cId="0" sldId="319"/>
            <ac:spMk id="9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36:15.936" v="1311" actId="1076"/>
          <ac:spMkLst>
            <pc:docMk/>
            <pc:sldMk cId="0" sldId="319"/>
            <ac:spMk id="11" creationId="{00000000-0000-0000-0000-000000000000}"/>
          </ac:spMkLst>
        </pc:spChg>
        <pc:spChg chg="mod">
          <ac:chgData name="Raymond van Gerwen | BiologiQ" userId="040b1bc4-d579-49bc-90cf-b1b766ba9b66" providerId="ADAL" clId="{5687B24E-ABAE-4CCA-BA5F-ACAF22330D9A}" dt="2026-04-09T09:35:06.679" v="1272" actId="1076"/>
          <ac:spMkLst>
            <pc:docMk/>
            <pc:sldMk cId="0" sldId="319"/>
            <ac:spMk id="16" creationId="{00000000-0000-0000-0000-000000000000}"/>
          </ac:spMkLst>
        </pc:spChg>
        <pc:picChg chg="mod">
          <ac:chgData name="Raymond van Gerwen | BiologiQ" userId="040b1bc4-d579-49bc-90cf-b1b766ba9b66" providerId="ADAL" clId="{5687B24E-ABAE-4CCA-BA5F-ACAF22330D9A}" dt="2026-04-09T09:35:59.338" v="1308" actId="14100"/>
          <ac:picMkLst>
            <pc:docMk/>
            <pc:sldMk cId="0" sldId="319"/>
            <ac:picMk id="7" creationId="{00000000-0000-0000-0000-000000000000}"/>
          </ac:picMkLst>
        </pc:picChg>
        <pc:picChg chg="mod">
          <ac:chgData name="Raymond van Gerwen | BiologiQ" userId="040b1bc4-d579-49bc-90cf-b1b766ba9b66" providerId="ADAL" clId="{5687B24E-ABAE-4CCA-BA5F-ACAF22330D9A}" dt="2026-04-09T09:36:03.584" v="1309" actId="1076"/>
          <ac:picMkLst>
            <pc:docMk/>
            <pc:sldMk cId="0" sldId="319"/>
            <ac:picMk id="10" creationId="{00000000-0000-0000-0000-000000000000}"/>
          </ac:picMkLst>
        </pc:picChg>
      </pc:sldChg>
      <pc:sldChg chg="addSp modSp add mod ord">
        <pc:chgData name="Raymond van Gerwen | BiologiQ" userId="040b1bc4-d579-49bc-90cf-b1b766ba9b66" providerId="ADAL" clId="{5687B24E-ABAE-4CCA-BA5F-ACAF22330D9A}" dt="2026-04-09T09:29:14.449" v="1164" actId="1076"/>
        <pc:sldMkLst>
          <pc:docMk/>
          <pc:sldMk cId="0" sldId="359"/>
        </pc:sldMkLst>
        <pc:spChg chg="add mod">
          <ac:chgData name="Raymond van Gerwen | BiologiQ" userId="040b1bc4-d579-49bc-90cf-b1b766ba9b66" providerId="ADAL" clId="{5687B24E-ABAE-4CCA-BA5F-ACAF22330D9A}" dt="2026-04-09T09:29:14.449" v="1164" actId="1076"/>
          <ac:spMkLst>
            <pc:docMk/>
            <pc:sldMk cId="0" sldId="359"/>
            <ac:spMk id="3" creationId="{F186F7A3-6D51-8A86-FB36-0CEF22251C40}"/>
          </ac:spMkLst>
        </pc:spChg>
        <pc:spChg chg="mod">
          <ac:chgData name="Raymond van Gerwen | BiologiQ" userId="040b1bc4-d579-49bc-90cf-b1b766ba9b66" providerId="ADAL" clId="{5687B24E-ABAE-4CCA-BA5F-ACAF22330D9A}" dt="2026-04-09T09:28:53.642" v="1159" actId="21"/>
          <ac:spMkLst>
            <pc:docMk/>
            <pc:sldMk cId="0" sldId="359"/>
            <ac:spMk id="5122" creationId="{22F937B4-6AAF-1486-3C5C-B39657EFDF16}"/>
          </ac:spMkLst>
        </pc:spChg>
      </pc:sldChg>
      <pc:sldChg chg="addSp modSp mod">
        <pc:chgData name="Raymond van Gerwen | BiologiQ" userId="040b1bc4-d579-49bc-90cf-b1b766ba9b66" providerId="ADAL" clId="{5687B24E-ABAE-4CCA-BA5F-ACAF22330D9A}" dt="2026-04-09T09:16:22.812" v="993" actId="14100"/>
        <pc:sldMkLst>
          <pc:docMk/>
          <pc:sldMk cId="101657204" sldId="666"/>
        </pc:sldMkLst>
        <pc:spChg chg="add mod">
          <ac:chgData name="Raymond van Gerwen | BiologiQ" userId="040b1bc4-d579-49bc-90cf-b1b766ba9b66" providerId="ADAL" clId="{5687B24E-ABAE-4CCA-BA5F-ACAF22330D9A}" dt="2026-04-09T09:15:36.734" v="970" actId="1076"/>
          <ac:spMkLst>
            <pc:docMk/>
            <pc:sldMk cId="101657204" sldId="666"/>
            <ac:spMk id="3" creationId="{534D3F8F-EE11-0C6F-B56A-F622E3CDD103}"/>
          </ac:spMkLst>
        </pc:spChg>
        <pc:spChg chg="mod">
          <ac:chgData name="Raymond van Gerwen | BiologiQ" userId="040b1bc4-d579-49bc-90cf-b1b766ba9b66" providerId="ADAL" clId="{5687B24E-ABAE-4CCA-BA5F-ACAF22330D9A}" dt="2026-04-09T09:16:22.812" v="993" actId="14100"/>
          <ac:spMkLst>
            <pc:docMk/>
            <pc:sldMk cId="101657204" sldId="666"/>
            <ac:spMk id="64514" creationId="{911D08E7-682F-570E-F7D2-D094714ECD76}"/>
          </ac:spMkLst>
        </pc:spChg>
      </pc:sldChg>
      <pc:sldChg chg="addSp modSp mod">
        <pc:chgData name="Raymond van Gerwen | BiologiQ" userId="040b1bc4-d579-49bc-90cf-b1b766ba9b66" providerId="ADAL" clId="{5687B24E-ABAE-4CCA-BA5F-ACAF22330D9A}" dt="2026-04-09T09:18:25.051" v="1021" actId="20577"/>
        <pc:sldMkLst>
          <pc:docMk/>
          <pc:sldMk cId="260359079" sldId="667"/>
        </pc:sldMkLst>
        <pc:spChg chg="add mod">
          <ac:chgData name="Raymond van Gerwen | BiologiQ" userId="040b1bc4-d579-49bc-90cf-b1b766ba9b66" providerId="ADAL" clId="{5687B24E-ABAE-4CCA-BA5F-ACAF22330D9A}" dt="2026-04-09T09:17:04.920" v="1001" actId="1076"/>
          <ac:spMkLst>
            <pc:docMk/>
            <pc:sldMk cId="260359079" sldId="667"/>
            <ac:spMk id="7" creationId="{E89735CA-6398-649B-FA50-1D1FB8450DA9}"/>
          </ac:spMkLst>
        </pc:spChg>
        <pc:spChg chg="mod">
          <ac:chgData name="Raymond van Gerwen | BiologiQ" userId="040b1bc4-d579-49bc-90cf-b1b766ba9b66" providerId="ADAL" clId="{5687B24E-ABAE-4CCA-BA5F-ACAF22330D9A}" dt="2026-04-09T09:17:49.438" v="1012" actId="1076"/>
          <ac:spMkLst>
            <pc:docMk/>
            <pc:sldMk cId="260359079" sldId="667"/>
            <ac:spMk id="16" creationId="{98368B8A-49A7-8114-419E-9D4C993E099B}"/>
          </ac:spMkLst>
        </pc:spChg>
        <pc:spChg chg="mod">
          <ac:chgData name="Raymond van Gerwen | BiologiQ" userId="040b1bc4-d579-49bc-90cf-b1b766ba9b66" providerId="ADAL" clId="{5687B24E-ABAE-4CCA-BA5F-ACAF22330D9A}" dt="2026-04-09T09:18:25.051" v="1021" actId="20577"/>
          <ac:spMkLst>
            <pc:docMk/>
            <pc:sldMk cId="260359079" sldId="667"/>
            <ac:spMk id="64514" creationId="{911D08E7-682F-570E-F7D2-D094714ECD76}"/>
          </ac:spMkLst>
        </pc:spChg>
        <pc:picChg chg="mod">
          <ac:chgData name="Raymond van Gerwen | BiologiQ" userId="040b1bc4-d579-49bc-90cf-b1b766ba9b66" providerId="ADAL" clId="{5687B24E-ABAE-4CCA-BA5F-ACAF22330D9A}" dt="2026-04-09T09:17:45.982" v="1011" actId="14100"/>
          <ac:picMkLst>
            <pc:docMk/>
            <pc:sldMk cId="260359079" sldId="667"/>
            <ac:picMk id="10" creationId="{A07DE23D-4342-CB52-26D2-B559BEEF1D20}"/>
          </ac:picMkLst>
        </pc:picChg>
      </pc:sldChg>
      <pc:sldChg chg="addSp delSp modSp add mod">
        <pc:chgData name="Raymond van Gerwen | BiologiQ" userId="040b1bc4-d579-49bc-90cf-b1b766ba9b66" providerId="ADAL" clId="{5687B24E-ABAE-4CCA-BA5F-ACAF22330D9A}" dt="2026-04-09T09:22:00.393" v="1131" actId="20577"/>
        <pc:sldMkLst>
          <pc:docMk/>
          <pc:sldMk cId="3057197470" sldId="668"/>
        </pc:sldMkLst>
        <pc:spChg chg="mod">
          <ac:chgData name="Raymond van Gerwen | BiologiQ" userId="040b1bc4-d579-49bc-90cf-b1b766ba9b66" providerId="ADAL" clId="{5687B24E-ABAE-4CCA-BA5F-ACAF22330D9A}" dt="2026-04-09T09:22:00.393" v="1131" actId="20577"/>
          <ac:spMkLst>
            <pc:docMk/>
            <pc:sldMk cId="3057197470" sldId="668"/>
            <ac:spMk id="7" creationId="{5AE40F43-BEA6-6112-B06D-8474E3632002}"/>
          </ac:spMkLst>
        </pc:spChg>
        <pc:spChg chg="mod">
          <ac:chgData name="Raymond van Gerwen | BiologiQ" userId="040b1bc4-d579-49bc-90cf-b1b766ba9b66" providerId="ADAL" clId="{5687B24E-ABAE-4CCA-BA5F-ACAF22330D9A}" dt="2026-04-09T09:08:33.521" v="837" actId="1076"/>
          <ac:spMkLst>
            <pc:docMk/>
            <pc:sldMk cId="3057197470" sldId="668"/>
            <ac:spMk id="9" creationId="{7EC926FF-958D-C2D2-98E8-A628F3CBD8B3}"/>
          </ac:spMkLst>
        </pc:spChg>
        <pc:spChg chg="add mod">
          <ac:chgData name="Raymond van Gerwen | BiologiQ" userId="040b1bc4-d579-49bc-90cf-b1b766ba9b66" providerId="ADAL" clId="{5687B24E-ABAE-4CCA-BA5F-ACAF22330D9A}" dt="2026-04-09T09:10:24.278" v="914" actId="1076"/>
          <ac:spMkLst>
            <pc:docMk/>
            <pc:sldMk cId="3057197470" sldId="668"/>
            <ac:spMk id="20" creationId="{CF2BBF2E-ED6F-4EAE-C086-C8A4D184A6CE}"/>
          </ac:spMkLst>
        </pc:spChg>
        <pc:spChg chg="add mod">
          <ac:chgData name="Raymond van Gerwen | BiologiQ" userId="040b1bc4-d579-49bc-90cf-b1b766ba9b66" providerId="ADAL" clId="{5687B24E-ABAE-4CCA-BA5F-ACAF22330D9A}" dt="2026-04-09T09:10:47.547" v="922" actId="20577"/>
          <ac:spMkLst>
            <pc:docMk/>
            <pc:sldMk cId="3057197470" sldId="668"/>
            <ac:spMk id="21" creationId="{2BE718B8-B582-13BA-6167-945312E6E266}"/>
          </ac:spMkLst>
        </pc:spChg>
        <pc:spChg chg="add mod">
          <ac:chgData name="Raymond van Gerwen | BiologiQ" userId="040b1bc4-d579-49bc-90cf-b1b766ba9b66" providerId="ADAL" clId="{5687B24E-ABAE-4CCA-BA5F-ACAF22330D9A}" dt="2026-04-09T09:10:44.689" v="920" actId="20577"/>
          <ac:spMkLst>
            <pc:docMk/>
            <pc:sldMk cId="3057197470" sldId="668"/>
            <ac:spMk id="22" creationId="{7231E9B1-EA6D-2E11-03E5-F5A8D683D48D}"/>
          </ac:spMkLst>
        </pc:spChg>
        <pc:spChg chg="add mod">
          <ac:chgData name="Raymond van Gerwen | BiologiQ" userId="040b1bc4-d579-49bc-90cf-b1b766ba9b66" providerId="ADAL" clId="{5687B24E-ABAE-4CCA-BA5F-ACAF22330D9A}" dt="2026-04-09T09:10:49.906" v="924" actId="20577"/>
          <ac:spMkLst>
            <pc:docMk/>
            <pc:sldMk cId="3057197470" sldId="668"/>
            <ac:spMk id="23" creationId="{0C70601B-BCDD-893B-3F88-7C61478DD7E8}"/>
          </ac:spMkLst>
        </pc:spChg>
        <pc:grpChg chg="add mod">
          <ac:chgData name="Raymond van Gerwen | BiologiQ" userId="040b1bc4-d579-49bc-90cf-b1b766ba9b66" providerId="ADAL" clId="{5687B24E-ABAE-4CCA-BA5F-ACAF22330D9A}" dt="2026-04-09T09:01:57.852" v="320" actId="164"/>
          <ac:grpSpMkLst>
            <pc:docMk/>
            <pc:sldMk cId="3057197470" sldId="668"/>
            <ac:grpSpMk id="19" creationId="{8163BB9B-380E-0BEB-FFBC-50B78573D43D}"/>
          </ac:grpSpMkLst>
        </pc:grpChg>
        <pc:picChg chg="add mod">
          <ac:chgData name="Raymond van Gerwen | BiologiQ" userId="040b1bc4-d579-49bc-90cf-b1b766ba9b66" providerId="ADAL" clId="{5687B24E-ABAE-4CCA-BA5F-ACAF22330D9A}" dt="2026-04-09T09:01:57.852" v="320" actId="164"/>
          <ac:picMkLst>
            <pc:docMk/>
            <pc:sldMk cId="3057197470" sldId="668"/>
            <ac:picMk id="12" creationId="{769E9723-695E-6B70-9E1A-7479CDF42CA9}"/>
          </ac:picMkLst>
        </pc:picChg>
        <pc:picChg chg="add mod">
          <ac:chgData name="Raymond van Gerwen | BiologiQ" userId="040b1bc4-d579-49bc-90cf-b1b766ba9b66" providerId="ADAL" clId="{5687B24E-ABAE-4CCA-BA5F-ACAF22330D9A}" dt="2026-04-09T09:01:57.852" v="320" actId="164"/>
          <ac:picMkLst>
            <pc:docMk/>
            <pc:sldMk cId="3057197470" sldId="668"/>
            <ac:picMk id="14" creationId="{E7F1CACC-67E5-B83F-F40E-D2A9B50C8B81}"/>
          </ac:picMkLst>
        </pc:picChg>
        <pc:picChg chg="add mod">
          <ac:chgData name="Raymond van Gerwen | BiologiQ" userId="040b1bc4-d579-49bc-90cf-b1b766ba9b66" providerId="ADAL" clId="{5687B24E-ABAE-4CCA-BA5F-ACAF22330D9A}" dt="2026-04-09T09:01:57.852" v="320" actId="164"/>
          <ac:picMkLst>
            <pc:docMk/>
            <pc:sldMk cId="3057197470" sldId="668"/>
            <ac:picMk id="16" creationId="{A87FF4F4-F00C-5C17-A265-CB93D1FAC2EC}"/>
          </ac:picMkLst>
        </pc:picChg>
        <pc:picChg chg="add mod">
          <ac:chgData name="Raymond van Gerwen | BiologiQ" userId="040b1bc4-d579-49bc-90cf-b1b766ba9b66" providerId="ADAL" clId="{5687B24E-ABAE-4CCA-BA5F-ACAF22330D9A}" dt="2026-04-09T09:01:57.852" v="320" actId="164"/>
          <ac:picMkLst>
            <pc:docMk/>
            <pc:sldMk cId="3057197470" sldId="668"/>
            <ac:picMk id="18" creationId="{5553B172-43C4-4CF2-C7CB-A3D3066876C8}"/>
          </ac:picMkLst>
        </pc:picChg>
      </pc:sldChg>
      <pc:sldChg chg="addSp modSp add mod">
        <pc:chgData name="Raymond van Gerwen | BiologiQ" userId="040b1bc4-d579-49bc-90cf-b1b766ba9b66" providerId="ADAL" clId="{5687B24E-ABAE-4CCA-BA5F-ACAF22330D9A}" dt="2026-04-09T09:25:14.344" v="1139"/>
        <pc:sldMkLst>
          <pc:docMk/>
          <pc:sldMk cId="2863667006" sldId="669"/>
        </pc:sldMkLst>
        <pc:spChg chg="add mod">
          <ac:chgData name="Raymond van Gerwen | BiologiQ" userId="040b1bc4-d579-49bc-90cf-b1b766ba9b66" providerId="ADAL" clId="{5687B24E-ABAE-4CCA-BA5F-ACAF22330D9A}" dt="2026-04-09T09:25:14.344" v="1139"/>
          <ac:spMkLst>
            <pc:docMk/>
            <pc:sldMk cId="2863667006" sldId="669"/>
            <ac:spMk id="2" creationId="{5282F3E7-A832-C1D3-8019-C681256D8293}"/>
          </ac:spMkLst>
        </pc:spChg>
        <pc:spChg chg="mod">
          <ac:chgData name="Raymond van Gerwen | BiologiQ" userId="040b1bc4-d579-49bc-90cf-b1b766ba9b66" providerId="ADAL" clId="{5687B24E-ABAE-4CCA-BA5F-ACAF22330D9A}" dt="2026-04-09T09:24:58.266" v="1138" actId="6549"/>
          <ac:spMkLst>
            <pc:docMk/>
            <pc:sldMk cId="2863667006" sldId="669"/>
            <ac:spMk id="64514" creationId="{911D08E7-682F-570E-F7D2-D094714ECD76}"/>
          </ac:spMkLst>
        </pc:spChg>
      </pc:sldChg>
      <pc:sldChg chg="addSp delSp modSp add mod">
        <pc:chgData name="Raymond van Gerwen | BiologiQ" userId="040b1bc4-d579-49bc-90cf-b1b766ba9b66" providerId="ADAL" clId="{5687B24E-ABAE-4CCA-BA5F-ACAF22330D9A}" dt="2026-04-23T15:04:41.518" v="1348" actId="20577"/>
        <pc:sldMkLst>
          <pc:docMk/>
          <pc:sldMk cId="3026924702" sldId="670"/>
        </pc:sldMkLst>
        <pc:spChg chg="mod">
          <ac:chgData name="Raymond van Gerwen | BiologiQ" userId="040b1bc4-d579-49bc-90cf-b1b766ba9b66" providerId="ADAL" clId="{5687B24E-ABAE-4CCA-BA5F-ACAF22330D9A}" dt="2026-04-23T15:03:38.910" v="1336" actId="1076"/>
          <ac:spMkLst>
            <pc:docMk/>
            <pc:sldMk cId="3026924702" sldId="670"/>
            <ac:spMk id="6" creationId="{E00396A0-7117-FFC4-DF46-F277044DF595}"/>
          </ac:spMkLst>
        </pc:spChg>
        <pc:spChg chg="add mod">
          <ac:chgData name="Raymond van Gerwen | BiologiQ" userId="040b1bc4-d579-49bc-90cf-b1b766ba9b66" providerId="ADAL" clId="{5687B24E-ABAE-4CCA-BA5F-ACAF22330D9A}" dt="2026-04-23T15:03:54.837" v="1339"/>
          <ac:spMkLst>
            <pc:docMk/>
            <pc:sldMk cId="3026924702" sldId="670"/>
            <ac:spMk id="9" creationId="{FFDAF1F6-F8DD-F286-6BE0-B292609371BF}"/>
          </ac:spMkLst>
        </pc:spChg>
        <pc:spChg chg="mod">
          <ac:chgData name="Raymond van Gerwen | BiologiQ" userId="040b1bc4-d579-49bc-90cf-b1b766ba9b66" providerId="ADAL" clId="{5687B24E-ABAE-4CCA-BA5F-ACAF22330D9A}" dt="2026-04-23T15:04:41.518" v="1348" actId="20577"/>
          <ac:spMkLst>
            <pc:docMk/>
            <pc:sldMk cId="3026924702" sldId="670"/>
            <ac:spMk id="64514" creationId="{B00C781F-8538-5B10-68C0-CEF1F7FCB04A}"/>
          </ac:spMkLst>
        </pc:spChg>
        <pc:spChg chg="del">
          <ac:chgData name="Raymond van Gerwen | BiologiQ" userId="040b1bc4-d579-49bc-90cf-b1b766ba9b66" providerId="ADAL" clId="{5687B24E-ABAE-4CCA-BA5F-ACAF22330D9A}" dt="2026-04-23T15:03:54.582" v="1338" actId="478"/>
          <ac:spMkLst>
            <pc:docMk/>
            <pc:sldMk cId="3026924702" sldId="670"/>
            <ac:spMk id="64516" creationId="{B4270E07-6093-EF76-3065-A49D24622A58}"/>
          </ac:spMkLst>
        </pc:spChg>
        <pc:picChg chg="add mod">
          <ac:chgData name="Raymond van Gerwen | BiologiQ" userId="040b1bc4-d579-49bc-90cf-b1b766ba9b66" providerId="ADAL" clId="{5687B24E-ABAE-4CCA-BA5F-ACAF22330D9A}" dt="2026-04-23T15:03:26.384" v="1334"/>
          <ac:picMkLst>
            <pc:docMk/>
            <pc:sldMk cId="3026924702" sldId="670"/>
            <ac:picMk id="8" creationId="{0E414109-15A0-6EA4-A7AA-54FB62EB396F}"/>
          </ac:picMkLst>
        </pc:picChg>
        <pc:picChg chg="del">
          <ac:chgData name="Raymond van Gerwen | BiologiQ" userId="040b1bc4-d579-49bc-90cf-b1b766ba9b66" providerId="ADAL" clId="{5687B24E-ABAE-4CCA-BA5F-ACAF22330D9A}" dt="2026-04-23T15:03:41.714" v="1337" actId="478"/>
          <ac:picMkLst>
            <pc:docMk/>
            <pc:sldMk cId="3026924702" sldId="670"/>
            <ac:picMk id="64515" creationId="{C1D37505-14AA-D2F6-0178-46A114764F5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787900" cy="401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257925" y="0"/>
            <a:ext cx="4787900" cy="4016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1CE7B-8944-4142-AEB6-15B4365B0B7A}" type="datetimeFigureOut">
              <a:rPr lang="nl-NL" smtClean="0"/>
              <a:t>23-4-2026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659188" y="1000125"/>
            <a:ext cx="3730625" cy="2700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104900" y="3851275"/>
            <a:ext cx="8839200" cy="3149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7599363"/>
            <a:ext cx="4787900" cy="401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257925" y="7599363"/>
            <a:ext cx="4787900" cy="4016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BADFD-45BF-4601-8991-89AE24F2D1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069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E0388DEB-BA45-BF2B-A54E-52184E2561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3B64E7C0-CB78-1734-FB09-A98B9EEF5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Diabetische voet, stagnerende wond zorg</a:t>
            </a:r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19367811-9AFE-B737-86A0-80CB6AFB47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1F59182-C06F-44D0-9DF2-ED83DAD0CCDE}" type="slidenum">
              <a:rPr lang="nl-NL" altLang="nl-NL" sz="1200" smtClean="0"/>
              <a:pPr/>
              <a:t>54</a:t>
            </a:fld>
            <a:endParaRPr lang="nl-NL" altLang="nl-NL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28675" y="2480310"/>
            <a:ext cx="9391650" cy="1680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2D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7350" y="4480560"/>
            <a:ext cx="7734300" cy="2000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2D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2D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52450" y="1840230"/>
            <a:ext cx="4806315" cy="5280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690235" y="1840230"/>
            <a:ext cx="4806315" cy="5280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73125" y="3995756"/>
            <a:ext cx="4338375" cy="314708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2D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7940" y="901700"/>
            <a:ext cx="9253118" cy="7706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2D05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2450" y="1840230"/>
            <a:ext cx="9944100" cy="5280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56660" y="7440930"/>
            <a:ext cx="353568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52450" y="7440930"/>
            <a:ext cx="254127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55280" y="7440930"/>
            <a:ext cx="2541270" cy="400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18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7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8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g"/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Relationship Id="rId9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18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8.jpg"/><Relationship Id="rId4" Type="http://schemas.openxmlformats.org/officeDocument/2006/relationships/image" Target="../media/image11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jpg"/><Relationship Id="rId7" Type="http://schemas.openxmlformats.org/officeDocument/2006/relationships/image" Target="../media/image127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g"/><Relationship Id="rId5" Type="http://schemas.openxmlformats.org/officeDocument/2006/relationships/image" Target="../media/image125.jpg"/><Relationship Id="rId10" Type="http://schemas.openxmlformats.org/officeDocument/2006/relationships/image" Target="../media/image18.jpg"/><Relationship Id="rId4" Type="http://schemas.openxmlformats.org/officeDocument/2006/relationships/image" Target="../media/image124.jpg"/><Relationship Id="rId9" Type="http://schemas.openxmlformats.org/officeDocument/2006/relationships/image" Target="../media/image129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g"/><Relationship Id="rId7" Type="http://schemas.openxmlformats.org/officeDocument/2006/relationships/image" Target="../media/image135.jpg"/><Relationship Id="rId12" Type="http://schemas.openxmlformats.org/officeDocument/2006/relationships/image" Target="../media/image18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jpg"/><Relationship Id="rId5" Type="http://schemas.openxmlformats.org/officeDocument/2006/relationships/image" Target="../media/image133.jp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7" Type="http://schemas.openxmlformats.org/officeDocument/2006/relationships/image" Target="../media/image18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jpg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5.jpg"/><Relationship Id="rId4" Type="http://schemas.openxmlformats.org/officeDocument/2006/relationships/image" Target="../media/image1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7" Type="http://schemas.openxmlformats.org/officeDocument/2006/relationships/image" Target="../media/image164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7.png"/><Relationship Id="rId4" Type="http://schemas.openxmlformats.org/officeDocument/2006/relationships/image" Target="../media/image1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g"/><Relationship Id="rId4" Type="http://schemas.openxmlformats.org/officeDocument/2006/relationships/image" Target="../media/image1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jpg"/><Relationship Id="rId4" Type="http://schemas.openxmlformats.org/officeDocument/2006/relationships/image" Target="../media/image18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0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06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10.jpg"/><Relationship Id="rId4" Type="http://schemas.openxmlformats.org/officeDocument/2006/relationships/image" Target="../media/image209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g"/><Relationship Id="rId3" Type="http://schemas.openxmlformats.org/officeDocument/2006/relationships/image" Target="../media/image212.jpg"/><Relationship Id="rId7" Type="http://schemas.openxmlformats.org/officeDocument/2006/relationships/image" Target="../media/image215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14.jpg"/><Relationship Id="rId4" Type="http://schemas.openxmlformats.org/officeDocument/2006/relationships/image" Target="../media/image21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18.jpg"/><Relationship Id="rId7" Type="http://schemas.openxmlformats.org/officeDocument/2006/relationships/image" Target="../media/image222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jpg"/><Relationship Id="rId5" Type="http://schemas.openxmlformats.org/officeDocument/2006/relationships/image" Target="../media/image220.jpg"/><Relationship Id="rId4" Type="http://schemas.openxmlformats.org/officeDocument/2006/relationships/image" Target="../media/image2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g"/><Relationship Id="rId3" Type="http://schemas.openxmlformats.org/officeDocument/2006/relationships/image" Target="../media/image226.jpg"/><Relationship Id="rId7" Type="http://schemas.openxmlformats.org/officeDocument/2006/relationships/image" Target="../media/image229.jp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g"/><Relationship Id="rId5" Type="http://schemas.openxmlformats.org/officeDocument/2006/relationships/image" Target="../media/image227.jpg"/><Relationship Id="rId10" Type="http://schemas.openxmlformats.org/officeDocument/2006/relationships/image" Target="../media/image232.jpg"/><Relationship Id="rId4" Type="http://schemas.openxmlformats.org/officeDocument/2006/relationships/image" Target="../media/image18.jpg"/><Relationship Id="rId9" Type="http://schemas.openxmlformats.org/officeDocument/2006/relationships/image" Target="../media/image231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5.jpg"/><Relationship Id="rId4" Type="http://schemas.openxmlformats.org/officeDocument/2006/relationships/image" Target="../media/image23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8.jpg"/><Relationship Id="rId4" Type="http://schemas.openxmlformats.org/officeDocument/2006/relationships/image" Target="../media/image23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jpg"/><Relationship Id="rId4" Type="http://schemas.openxmlformats.org/officeDocument/2006/relationships/image" Target="../media/image18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44.jpg"/><Relationship Id="rId7" Type="http://schemas.openxmlformats.org/officeDocument/2006/relationships/image" Target="../media/image242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jpg"/><Relationship Id="rId5" Type="http://schemas.openxmlformats.org/officeDocument/2006/relationships/image" Target="../media/image246.jpg"/><Relationship Id="rId4" Type="http://schemas.openxmlformats.org/officeDocument/2006/relationships/image" Target="../media/image245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52.jpg"/><Relationship Id="rId4" Type="http://schemas.openxmlformats.org/officeDocument/2006/relationships/image" Target="../media/image25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g"/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55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6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64.jpg"/><Relationship Id="rId4" Type="http://schemas.openxmlformats.org/officeDocument/2006/relationships/image" Target="../media/image26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68.jpg"/><Relationship Id="rId4" Type="http://schemas.openxmlformats.org/officeDocument/2006/relationships/image" Target="../media/image267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jpg"/><Relationship Id="rId3" Type="http://schemas.openxmlformats.org/officeDocument/2006/relationships/image" Target="../media/image270.jpg"/><Relationship Id="rId7" Type="http://schemas.openxmlformats.org/officeDocument/2006/relationships/image" Target="../media/image274.jpg"/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3.jpg"/><Relationship Id="rId11" Type="http://schemas.openxmlformats.org/officeDocument/2006/relationships/image" Target="../media/image18.jpg"/><Relationship Id="rId5" Type="http://schemas.openxmlformats.org/officeDocument/2006/relationships/image" Target="../media/image272.jpg"/><Relationship Id="rId10" Type="http://schemas.openxmlformats.org/officeDocument/2006/relationships/image" Target="../media/image277.jpg"/><Relationship Id="rId4" Type="http://schemas.openxmlformats.org/officeDocument/2006/relationships/image" Target="../media/image271.jpg"/><Relationship Id="rId9" Type="http://schemas.openxmlformats.org/officeDocument/2006/relationships/image" Target="../media/image276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g"/><Relationship Id="rId3" Type="http://schemas.openxmlformats.org/officeDocument/2006/relationships/image" Target="../media/image279.jpg"/><Relationship Id="rId7" Type="http://schemas.openxmlformats.org/officeDocument/2006/relationships/image" Target="../media/image283.jp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5" Type="http://schemas.openxmlformats.org/officeDocument/2006/relationships/image" Target="../media/image281.jpg"/><Relationship Id="rId4" Type="http://schemas.openxmlformats.org/officeDocument/2006/relationships/image" Target="../media/image280.png"/><Relationship Id="rId9" Type="http://schemas.openxmlformats.org/officeDocument/2006/relationships/image" Target="../media/image18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288.jpg"/><Relationship Id="rId4" Type="http://schemas.openxmlformats.org/officeDocument/2006/relationships/image" Target="../media/image287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g"/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9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9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g"/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29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01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04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g"/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07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310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3164" y="3169157"/>
            <a:ext cx="61226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0" dirty="0">
                <a:solidFill>
                  <a:srgbClr val="AC1E2D"/>
                </a:solidFill>
                <a:latin typeface="Tahoma"/>
                <a:cs typeface="Tahoma"/>
              </a:rPr>
              <a:t>Complementair</a:t>
            </a:r>
            <a:r>
              <a:rPr sz="2000" b="0" spc="-70" dirty="0">
                <a:solidFill>
                  <a:srgbClr val="AC1E2D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AC1E2D"/>
                </a:solidFill>
                <a:latin typeface="Tahoma"/>
                <a:cs typeface="Tahoma"/>
              </a:rPr>
              <a:t>systeem</a:t>
            </a:r>
            <a:r>
              <a:rPr sz="2000" b="0" spc="-75" dirty="0">
                <a:solidFill>
                  <a:srgbClr val="AC1E2D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AC1E2D"/>
                </a:solidFill>
                <a:latin typeface="Tahoma"/>
                <a:cs typeface="Tahoma"/>
              </a:rPr>
              <a:t>van</a:t>
            </a:r>
            <a:r>
              <a:rPr sz="2000" b="0" spc="-50" dirty="0">
                <a:solidFill>
                  <a:srgbClr val="AC1E2D"/>
                </a:solidFill>
                <a:latin typeface="Tahoma"/>
                <a:cs typeface="Tahoma"/>
              </a:rPr>
              <a:t> </a:t>
            </a:r>
            <a:r>
              <a:rPr sz="2000" b="0" spc="-10" dirty="0">
                <a:solidFill>
                  <a:srgbClr val="AC1E2D"/>
                </a:solidFill>
                <a:latin typeface="Tahoma"/>
                <a:cs typeface="Tahoma"/>
              </a:rPr>
              <a:t>wondgenezingsproducten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78870" y="324191"/>
            <a:ext cx="4680151" cy="245426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34135" y="7711522"/>
            <a:ext cx="76962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A40000"/>
                </a:solidFill>
                <a:latin typeface="Arial"/>
                <a:cs typeface="Arial"/>
              </a:rPr>
              <a:t>©</a:t>
            </a:r>
            <a:r>
              <a:rPr sz="800" spc="-20" dirty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sz="800" dirty="0" err="1">
                <a:solidFill>
                  <a:srgbClr val="A40000"/>
                </a:solidFill>
                <a:latin typeface="Arial"/>
                <a:cs typeface="Arial"/>
              </a:rPr>
              <a:t>BiologiQ</a:t>
            </a:r>
            <a:r>
              <a:rPr sz="800" spc="-10" dirty="0">
                <a:solidFill>
                  <a:srgbClr val="A40000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A40000"/>
                </a:solidFill>
                <a:latin typeface="Arial"/>
                <a:cs typeface="Arial"/>
              </a:rPr>
              <a:t>202</a:t>
            </a:r>
            <a:r>
              <a:rPr lang="nl-NL" sz="800" spc="-20" dirty="0">
                <a:solidFill>
                  <a:srgbClr val="A40000"/>
                </a:solidFill>
                <a:latin typeface="Arial"/>
                <a:cs typeface="Arial"/>
              </a:rPr>
              <a:t>5</a:t>
            </a:r>
            <a:endParaRPr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1604" y="5224271"/>
            <a:ext cx="1737359" cy="912876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655F6058-6F35-A447-5F1C-EFE5F914DF5E}"/>
              </a:ext>
            </a:extLst>
          </p:cNvPr>
          <p:cNvSpPr txBox="1"/>
          <p:nvPr/>
        </p:nvSpPr>
        <p:spPr>
          <a:xfrm>
            <a:off x="10172700" y="7706752"/>
            <a:ext cx="76962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nl-NL" sz="800" spc="-2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Versie 2026 04</a:t>
            </a:r>
            <a:endParaRPr sz="8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4504944"/>
            <a:ext cx="2685288" cy="20162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947" y="2129027"/>
            <a:ext cx="2590800" cy="19431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552" y="2055876"/>
            <a:ext cx="2685288" cy="20162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Decubitus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Hiel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356230"/>
            <a:ext cx="274193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Mw.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operabel.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Decubitus op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hiel.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Foto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scherp</a:t>
            </a:r>
            <a:r>
              <a:rPr sz="900" spc="-10" dirty="0">
                <a:latin typeface="Calibri"/>
                <a:cs typeface="Calibri"/>
              </a:rPr>
              <a:t> debridement.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25" dirty="0">
                <a:latin typeface="Calibri"/>
                <a:cs typeface="Calibri"/>
              </a:rPr>
              <a:t> 50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590671"/>
            <a:ext cx="304419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eenmaal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100,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(in</a:t>
            </a:r>
            <a:r>
              <a:rPr sz="900" spc="-10" dirty="0">
                <a:latin typeface="Calibri"/>
                <a:cs typeface="Calibri"/>
              </a:rPr>
              <a:t> verband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afmetingen)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waarna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6883400"/>
            <a:ext cx="308419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Rijnland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ziekenhuis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 Wouter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Brekelmans</a:t>
            </a:r>
            <a:r>
              <a:rPr sz="900" i="1" spc="-10" dirty="0">
                <a:latin typeface="Calibri"/>
                <a:cs typeface="Calibri"/>
              </a:rPr>
              <a:t> (chirurg)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Lisette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035802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39923" y="61878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99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415605" y="6156769"/>
            <a:ext cx="442595" cy="369570"/>
            <a:chOff x="1415605" y="6156769"/>
            <a:chExt cx="442595" cy="369570"/>
          </a:xfrm>
        </p:grpSpPr>
        <p:sp>
          <p:nvSpPr>
            <p:cNvPr id="14" name="object 14"/>
            <p:cNvSpPr/>
            <p:nvPr/>
          </p:nvSpPr>
          <p:spPr>
            <a:xfrm>
              <a:off x="1420367" y="6161532"/>
              <a:ext cx="433070" cy="360045"/>
            </a:xfrm>
            <a:custGeom>
              <a:avLst/>
              <a:gdLst/>
              <a:ahLst/>
              <a:cxnLst/>
              <a:rect l="l" t="t" r="r" b="b"/>
              <a:pathLst>
                <a:path w="433069" h="360045">
                  <a:moveTo>
                    <a:pt x="432816" y="0"/>
                  </a:moveTo>
                  <a:lnTo>
                    <a:pt x="0" y="0"/>
                  </a:lnTo>
                  <a:lnTo>
                    <a:pt x="0" y="359664"/>
                  </a:lnTo>
                  <a:lnTo>
                    <a:pt x="432816" y="359664"/>
                  </a:lnTo>
                  <a:lnTo>
                    <a:pt x="432816" y="0"/>
                  </a:lnTo>
                  <a:close/>
                </a:path>
              </a:pathLst>
            </a:custGeom>
            <a:solidFill>
              <a:srgbClr val="B8CC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420367" y="6161532"/>
              <a:ext cx="433070" cy="360045"/>
            </a:xfrm>
            <a:custGeom>
              <a:avLst/>
              <a:gdLst/>
              <a:ahLst/>
              <a:cxnLst/>
              <a:rect l="l" t="t" r="r" b="b"/>
              <a:pathLst>
                <a:path w="433069" h="360045">
                  <a:moveTo>
                    <a:pt x="0" y="359664"/>
                  </a:moveTo>
                  <a:lnTo>
                    <a:pt x="432816" y="359664"/>
                  </a:lnTo>
                  <a:lnTo>
                    <a:pt x="432816" y="0"/>
                  </a:lnTo>
                  <a:lnTo>
                    <a:pt x="0" y="0"/>
                  </a:lnTo>
                  <a:lnTo>
                    <a:pt x="0" y="359664"/>
                  </a:lnTo>
                  <a:close/>
                </a:path>
              </a:pathLst>
            </a:custGeom>
            <a:ln w="9524">
              <a:solidFill>
                <a:srgbClr val="B8CCC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318629" y="7049134"/>
            <a:ext cx="221615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Breda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(wondverpleegkundige)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Leiderdorp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18629" y="732345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4139" y="4504944"/>
            <a:ext cx="2663952" cy="15651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24247" y="5827267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9100" y="2345435"/>
            <a:ext cx="2581655" cy="17266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552" y="2345435"/>
            <a:ext cx="2665476" cy="174193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Decubitus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Stuit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2417190"/>
            <a:ext cx="302641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Decubitus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stuit.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druk!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 vrij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necrose.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Mooi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granulatieweefsel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zichtbaar.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035802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399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18629" y="6972934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8629" y="724725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24" y="1552955"/>
            <a:ext cx="2424683" cy="311962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924" y="4864608"/>
            <a:ext cx="3774948" cy="27325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voetulcus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355545"/>
            <a:ext cx="186499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spc="-25" dirty="0">
                <a:latin typeface="Calibri"/>
                <a:cs typeface="Calibri"/>
              </a:rPr>
              <a:t>DM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200.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Rood</a:t>
            </a:r>
            <a:r>
              <a:rPr sz="900" spc="-10" dirty="0">
                <a:latin typeface="Calibri"/>
                <a:cs typeface="Calibri"/>
              </a:rPr>
              <a:t> granulatieweefsel.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 1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applikatie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579370" y="438708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318629" y="6911975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718629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8176" y="7372222"/>
            <a:ext cx="3530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496" y="1600200"/>
            <a:ext cx="4320540" cy="29931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496" y="4712208"/>
            <a:ext cx="4328160" cy="30419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Decubitus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stuit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14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355545"/>
            <a:ext cx="1583055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Decubitus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categorie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stuit.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druk!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Schone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applikaties.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498975" y="429348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318629" y="6911975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718629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98975" y="7526146"/>
            <a:ext cx="3530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0496" y="4888991"/>
            <a:ext cx="4512564" cy="26883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20496" y="1955292"/>
            <a:ext cx="4419600" cy="26304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Ulcus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Cruris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Venosum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8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355545"/>
            <a:ext cx="2588895" cy="126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Chronisch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Ulcus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300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vrij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necrose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aplikaties.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granulatieweefsel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zichtbaar.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82997" y="429348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318629" y="6911975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718629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82997" y="7259446"/>
            <a:ext cx="3530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968" rIns="0" bIns="0" rtlCol="0">
            <a:spAutoFit/>
          </a:bodyPr>
          <a:lstStyle/>
          <a:p>
            <a:pPr marL="295275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z="1950" baseline="47008" dirty="0">
                <a:solidFill>
                  <a:srgbClr val="E46E1F"/>
                </a:solidFill>
              </a:rPr>
              <a:t>®</a:t>
            </a:r>
            <a:r>
              <a:rPr sz="1950" spc="397" baseline="47008" dirty="0">
                <a:solidFill>
                  <a:srgbClr val="E46E1F"/>
                </a:solidFill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sz="2400" b="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0445" y="2133760"/>
            <a:ext cx="4191052" cy="377310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35732" y="6392468"/>
            <a:ext cx="6174105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1990" marR="5080" indent="-669925">
              <a:lnSpc>
                <a:spcPct val="113900"/>
              </a:lnSpc>
              <a:spcBef>
                <a:spcPts val="100"/>
              </a:spcBef>
            </a:pP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Bacteriereducerende</a:t>
            </a:r>
            <a:r>
              <a:rPr sz="1800" spc="-2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vloeistof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voor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wondbedpreparatie</a:t>
            </a:r>
            <a:r>
              <a:rPr sz="1800" spc="-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1800" spc="-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E46E1F"/>
                </a:solidFill>
                <a:latin typeface="Tahoma"/>
                <a:cs typeface="Tahoma"/>
              </a:rPr>
              <a:t>de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behandeling</a:t>
            </a:r>
            <a:r>
              <a:rPr sz="180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van</a:t>
            </a:r>
            <a:r>
              <a:rPr sz="1800" spc="-6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stagnerende/complexe</a:t>
            </a:r>
            <a:r>
              <a:rPr sz="1800" spc="-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wonden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3816" y="1697735"/>
            <a:ext cx="2685288" cy="16017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3340" y="3685032"/>
            <a:ext cx="2886456" cy="162153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429257"/>
            <a:ext cx="33381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&gt;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9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maanden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bestaand</a:t>
            </a:r>
            <a:r>
              <a:rPr sz="1400" b="1" spc="2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voet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ulcus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85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012950"/>
            <a:ext cx="31915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Mw.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2012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laterale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linker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na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gedeeltelijke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amputatie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Diabetes</a:t>
            </a:r>
            <a:r>
              <a:rPr sz="900" spc="-10" dirty="0">
                <a:latin typeface="Calibri"/>
                <a:cs typeface="Calibri"/>
              </a:rPr>
              <a:t> mellitus.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VG: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bovenbeenamputatie,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zeer slecht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ziend.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Toegepaste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therapie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heden: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Hydrofiber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half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NDT.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Beiden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zonder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gewenst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resultaat.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973451"/>
            <a:ext cx="333311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5" dirty="0">
                <a:latin typeface="Calibri"/>
                <a:cs typeface="Calibri"/>
              </a:rPr>
              <a:t> 1: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Foto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tijdens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NDT.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Stop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NDT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continue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achteruitgang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groter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wordende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 NDT.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dagelijks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reinigen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Care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Foam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Border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voor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ideale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vochthuishouding.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796106"/>
            <a:ext cx="30384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10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stop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NDT.</a:t>
            </a:r>
            <a:endParaRPr sz="900">
              <a:latin typeface="Calibri"/>
              <a:cs typeface="Calibri"/>
            </a:endParaRPr>
          </a:p>
          <a:p>
            <a:pPr marL="12700" marR="2159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5,0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2,0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0,5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epithelialisatie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wondranden.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24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Wondgrootte: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3,2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1,1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0,3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ondermijningen.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Matig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exsudatief,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5031104"/>
            <a:ext cx="319595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41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2,6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 0,6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 op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niveau.Rood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epitheel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eilandjes.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5580126"/>
            <a:ext cx="19475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57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1,4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0,3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0,2</a:t>
            </a:r>
            <a:r>
              <a:rPr sz="900" spc="-25" dirty="0">
                <a:latin typeface="Calibri"/>
                <a:cs typeface="Calibri"/>
              </a:rPr>
              <a:t> cm.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6951980"/>
            <a:ext cx="337375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6266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Amstelland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ziekenhuis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Jeannine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Echteld,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(wondverpleegkundige)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7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Amstelveen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i="1" dirty="0">
                <a:latin typeface="Calibri"/>
                <a:cs typeface="Calibri"/>
              </a:rPr>
              <a:t>Brentano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Huis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aan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 Poel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Chris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 Raaff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(kwaliteitsverpleegkundige)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–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i="1" spc="-10" dirty="0">
                <a:latin typeface="Calibri"/>
                <a:cs typeface="Calibri"/>
              </a:rPr>
              <a:t>Amstelveen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7637780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23340" y="901700"/>
            <a:ext cx="3090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2567" y="1697735"/>
            <a:ext cx="2878836" cy="161543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8951" y="3685032"/>
            <a:ext cx="2820924" cy="158495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231128" y="30788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82798" y="506044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31128" y="502869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30398" y="307098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3336" y="5637276"/>
            <a:ext cx="2820924" cy="158648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035045" y="694984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99915" y="5628132"/>
            <a:ext cx="2849880" cy="160324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6182105" y="69800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9435" y="1912620"/>
            <a:ext cx="3168395" cy="1781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4476" y="6016752"/>
            <a:ext cx="3168396" cy="178308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69435" y="4000500"/>
            <a:ext cx="3145536" cy="17663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" y="1912620"/>
            <a:ext cx="3147060" cy="17678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1480" y="4000500"/>
            <a:ext cx="3147060" cy="176631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318629" y="177215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Haematoom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29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2356230"/>
            <a:ext cx="24110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Mw.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Diabetes</a:t>
            </a:r>
            <a:r>
              <a:rPr sz="900" spc="-10" dirty="0">
                <a:latin typeface="Calibri"/>
                <a:cs typeface="Calibri"/>
              </a:rPr>
              <a:t> mellitus.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VG: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bovenbeenamputatie,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zeer slecht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ziend.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Haematoom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aanvaring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rolstoel.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3316351"/>
            <a:ext cx="31407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Haematoom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reinigen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dagelijks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afdekkend verband.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Wondranden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inflammatoir.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Wondgrootte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2,0 x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2,0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4002404"/>
            <a:ext cx="28886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Wondgrootte: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1,3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1,2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Rood</a:t>
            </a:r>
            <a:r>
              <a:rPr sz="900" spc="-10" dirty="0">
                <a:latin typeface="Calibri"/>
                <a:cs typeface="Calibri"/>
              </a:rPr>
              <a:t> granulerend.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Wondranden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rustig.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Mw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nieuw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haematoom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opgelopen.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6883400"/>
            <a:ext cx="2256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Brentano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Huis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aan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Poel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Chris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</a:t>
            </a:r>
            <a:r>
              <a:rPr sz="900" i="1" spc="-20" dirty="0">
                <a:latin typeface="Calibri"/>
                <a:cs typeface="Calibri"/>
              </a:rPr>
              <a:t> Raaff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(kwaliteitsverpleegkundige)</a:t>
            </a:r>
            <a:r>
              <a:rPr sz="900" i="1" spc="6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9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Amstelveen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396354" y="33059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9923" y="546696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96354" y="546696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39923" y="337883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83277" y="755639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2198573"/>
            <a:ext cx="257810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Platzbauch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14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904871"/>
            <a:ext cx="2595880" cy="1266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Patient: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Man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Situatie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buik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spc="-35" dirty="0">
                <a:latin typeface="Calibri"/>
                <a:cs typeface="Calibri"/>
              </a:rPr>
              <a:t>OK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compleet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harde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laag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fibrineus </a:t>
            </a:r>
            <a:r>
              <a:rPr sz="900" spc="-10" dirty="0">
                <a:latin typeface="Calibri"/>
                <a:cs typeface="Calibri"/>
              </a:rPr>
              <a:t>beslag.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spc="-10" dirty="0">
                <a:latin typeface="Calibri"/>
                <a:cs typeface="Calibri"/>
              </a:rPr>
              <a:t>Monotherapie</a:t>
            </a:r>
            <a:r>
              <a:rPr sz="900" b="1" spc="6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AdvaCyn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Tweemaal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dagelijks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AdvaCyn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gedrenkte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gazen.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629" y="4296537"/>
            <a:ext cx="2786380" cy="4781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4: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gedrenkte gazen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wanden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iets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beslag,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vrij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liggend.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6862064"/>
            <a:ext cx="3129280" cy="62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Waterlandziekenhuis,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Purmerend</a:t>
            </a:r>
            <a:r>
              <a:rPr sz="900" i="1" dirty="0">
                <a:latin typeface="Calibri"/>
                <a:cs typeface="Calibri"/>
              </a:rPr>
              <a:t> /</a:t>
            </a:r>
            <a:r>
              <a:rPr sz="900" i="1" spc="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Sjaak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Pennekamp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(Wond-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stomaverpleegkundige)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52" y="1408175"/>
            <a:ext cx="2065020" cy="309676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2791" y="4721352"/>
            <a:ext cx="2068068" cy="309524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84320" y="4744211"/>
            <a:ext cx="2087879" cy="307238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4320" y="1408175"/>
            <a:ext cx="2087879" cy="313182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63470" y="42425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88102" y="431419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34844" y="755639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04128" y="755639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296" y="4671059"/>
            <a:ext cx="3887724" cy="28163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296" y="1633727"/>
            <a:ext cx="3877055" cy="280720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2137613"/>
            <a:ext cx="318706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Wond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trauma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bij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perifeer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art.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vaatlijden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10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874390"/>
            <a:ext cx="303276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399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Patient: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Man,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75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jaar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Perifeer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arterieel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vaatlijden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10" dirty="0">
                <a:latin typeface="Calibri"/>
                <a:cs typeface="Calibri"/>
              </a:rPr>
              <a:t> trauma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Sterk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riekende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5" dirty="0">
                <a:latin typeface="Calibri"/>
                <a:cs typeface="Calibri"/>
              </a:rPr>
              <a:t> 1: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Sterk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riekende exudatieve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Glimmende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laag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over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wond,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duiden op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Biofilm.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tweemaal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dagelijks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gedrenkte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gazen.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4389500"/>
            <a:ext cx="1532890" cy="47815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10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dagen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Geen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geurklachten</a:t>
            </a:r>
            <a:r>
              <a:rPr sz="900" spc="-20" dirty="0">
                <a:latin typeface="Calibri"/>
                <a:cs typeface="Calibri"/>
              </a:rPr>
              <a:t> meer.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mooi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6968743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7264400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163948" y="42425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9550" y="7267447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03960" y="112776"/>
            <a:ext cx="8100059" cy="7888605"/>
            <a:chOff x="1203960" y="112776"/>
            <a:chExt cx="8100059" cy="78886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7216" y="184401"/>
              <a:ext cx="7956748" cy="772210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03960" y="112776"/>
              <a:ext cx="504825" cy="7888605"/>
            </a:xfrm>
            <a:custGeom>
              <a:avLst/>
              <a:gdLst/>
              <a:ahLst/>
              <a:cxnLst/>
              <a:rect l="l" t="t" r="r" b="b"/>
              <a:pathLst>
                <a:path w="504825" h="7888605">
                  <a:moveTo>
                    <a:pt x="504443" y="0"/>
                  </a:moveTo>
                  <a:lnTo>
                    <a:pt x="0" y="0"/>
                  </a:lnTo>
                  <a:lnTo>
                    <a:pt x="0" y="7888224"/>
                  </a:lnTo>
                  <a:lnTo>
                    <a:pt x="504443" y="7888224"/>
                  </a:lnTo>
                  <a:lnTo>
                    <a:pt x="5044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Rechthoek 5">
            <a:extLst>
              <a:ext uri="{FF2B5EF4-FFF2-40B4-BE49-F238E27FC236}">
                <a16:creationId xmlns:a16="http://schemas.microsoft.com/office/drawing/2014/main" id="{B9A40579-BCE3-D3AE-9F74-94252BA181BD}"/>
              </a:ext>
            </a:extLst>
          </p:cNvPr>
          <p:cNvSpPr/>
          <p:nvPr/>
        </p:nvSpPr>
        <p:spPr>
          <a:xfrm>
            <a:off x="7658100" y="4152900"/>
            <a:ext cx="1645864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5D0396A-6BF5-CD15-6747-3EFDA9FC6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5714" r="12857" b="15714"/>
          <a:stretch>
            <a:fillRect/>
          </a:stretch>
        </p:blipFill>
        <p:spPr>
          <a:xfrm>
            <a:off x="7968236" y="4321102"/>
            <a:ext cx="1025592" cy="9589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ECE1088-B1BE-FCA4-0F46-EDEF53FE9E32}"/>
              </a:ext>
            </a:extLst>
          </p:cNvPr>
          <p:cNvSpPr/>
          <p:nvPr/>
        </p:nvSpPr>
        <p:spPr>
          <a:xfrm>
            <a:off x="5743867" y="5955994"/>
            <a:ext cx="149346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BFFBC95-8780-CEB0-60B8-1A7850E44313}"/>
              </a:ext>
            </a:extLst>
          </p:cNvPr>
          <p:cNvSpPr/>
          <p:nvPr/>
        </p:nvSpPr>
        <p:spPr>
          <a:xfrm>
            <a:off x="2046978" y="5943600"/>
            <a:ext cx="1645864" cy="175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EC28B98-3372-84EB-A1E8-430B0B23C357}"/>
              </a:ext>
            </a:extLst>
          </p:cNvPr>
          <p:cNvSpPr/>
          <p:nvPr/>
        </p:nvSpPr>
        <p:spPr>
          <a:xfrm>
            <a:off x="2019300" y="2283410"/>
            <a:ext cx="164586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D783CC-A9C4-FD0B-620A-6758FB2EC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898" y="6121182"/>
            <a:ext cx="990600" cy="978139"/>
          </a:xfrm>
          <a:prstGeom prst="rect">
            <a:avLst/>
          </a:prstGeom>
        </p:spPr>
      </p:pic>
      <p:pic>
        <p:nvPicPr>
          <p:cNvPr id="12" name="Afbeelding 11" descr="Afbeelding met tekst, toiletartikelen, Huidverzorging, lotion&#10;&#10;Door AI gegenereerde inhoud is mogelijk onjuist.">
            <a:extLst>
              <a:ext uri="{FF2B5EF4-FFF2-40B4-BE49-F238E27FC236}">
                <a16:creationId xmlns:a16="http://schemas.microsoft.com/office/drawing/2014/main" id="{484D2216-BD40-497E-B6E8-6347EDA2B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308" y="6094183"/>
            <a:ext cx="988369" cy="1085159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00DCCC50-F924-951D-ED5F-534304999926}"/>
              </a:ext>
            </a:extLst>
          </p:cNvPr>
          <p:cNvSpPr txBox="1"/>
          <p:nvPr/>
        </p:nvSpPr>
        <p:spPr>
          <a:xfrm>
            <a:off x="5881632" y="7079163"/>
            <a:ext cx="1283692" cy="423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Cover</a:t>
            </a:r>
          </a:p>
          <a:p>
            <a:pPr algn="ctr"/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Skin protectant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08E07758-A131-F978-03F0-B6AC60DB9B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041" y="2470943"/>
            <a:ext cx="1866900" cy="922602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24C77820-3EEA-4F8A-15FE-076AB6965BB7}"/>
              </a:ext>
            </a:extLst>
          </p:cNvPr>
          <p:cNvSpPr txBox="1"/>
          <p:nvPr/>
        </p:nvSpPr>
        <p:spPr>
          <a:xfrm>
            <a:off x="1876044" y="3409835"/>
            <a:ext cx="178911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Revamil</a:t>
            </a:r>
          </a:p>
          <a:p>
            <a:pPr algn="ctr"/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Gel / </a:t>
            </a:r>
            <a:r>
              <a:rPr lang="nl-NL" sz="1000" dirty="0" err="1">
                <a:solidFill>
                  <a:srgbClr val="E76B06"/>
                </a:solidFill>
                <a:latin typeface="Aptos" panose="020B0004020202020204" pitchFamily="34" charset="0"/>
              </a:rPr>
              <a:t>Balm</a:t>
            </a:r>
            <a:endParaRPr lang="nl-NL" sz="1000" dirty="0">
              <a:solidFill>
                <a:srgbClr val="E76B06"/>
              </a:solidFill>
              <a:latin typeface="Aptos" panose="020B0004020202020204" pitchFamily="34" charset="0"/>
            </a:endParaRPr>
          </a:p>
          <a:p>
            <a:pPr algn="ctr"/>
            <a:r>
              <a:rPr lang="nl-NL" sz="1000" dirty="0" err="1">
                <a:solidFill>
                  <a:srgbClr val="E76B06"/>
                </a:solidFill>
                <a:latin typeface="Aptos" panose="020B0004020202020204" pitchFamily="34" charset="0"/>
              </a:rPr>
              <a:t>Woundcare</a:t>
            </a:r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 / </a:t>
            </a:r>
            <a:r>
              <a:rPr lang="nl-NL" sz="1000" dirty="0" err="1">
                <a:solidFill>
                  <a:srgbClr val="E76B06"/>
                </a:solidFill>
                <a:latin typeface="Aptos" panose="020B0004020202020204" pitchFamily="34" charset="0"/>
              </a:rPr>
              <a:t>Melginate</a:t>
            </a:r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B9C040A-5F3E-B6BF-E454-BC592FA89D63}"/>
              </a:ext>
            </a:extLst>
          </p:cNvPr>
          <p:cNvSpPr txBox="1"/>
          <p:nvPr/>
        </p:nvSpPr>
        <p:spPr>
          <a:xfrm>
            <a:off x="2200386" y="7186703"/>
            <a:ext cx="128369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 err="1">
                <a:solidFill>
                  <a:srgbClr val="E76B06"/>
                </a:solidFill>
                <a:latin typeface="Aptos" panose="020B0004020202020204" pitchFamily="34" charset="0"/>
              </a:rPr>
              <a:t>BioPad</a:t>
            </a:r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®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DBF0A5C9-B269-BC5A-2553-389843A9FFF9}"/>
              </a:ext>
            </a:extLst>
          </p:cNvPr>
          <p:cNvSpPr/>
          <p:nvPr/>
        </p:nvSpPr>
        <p:spPr>
          <a:xfrm>
            <a:off x="1745036" y="723899"/>
            <a:ext cx="2072826" cy="1116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00358FC-3D70-4AAA-97B5-F20EA44EF15C}"/>
              </a:ext>
            </a:extLst>
          </p:cNvPr>
          <p:cNvSpPr txBox="1"/>
          <p:nvPr/>
        </p:nvSpPr>
        <p:spPr>
          <a:xfrm>
            <a:off x="2200386" y="1893273"/>
            <a:ext cx="128369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B-WISE</a:t>
            </a:r>
            <a:endParaRPr lang="nl-NL" sz="1150" dirty="0">
              <a:solidFill>
                <a:srgbClr val="E76B06"/>
              </a:solidFill>
              <a:latin typeface="Aptos" panose="020B0004020202020204" pitchFamily="34" charset="0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261D2592-B5F8-2CB2-628E-B44DB24CF3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357" y="654097"/>
            <a:ext cx="2277682" cy="12560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9255" y="4721352"/>
            <a:ext cx="2735580" cy="22600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9516" y="1984248"/>
            <a:ext cx="2807208" cy="22235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20" y="1984248"/>
            <a:ext cx="2749296" cy="22326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084070"/>
            <a:ext cx="25787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Plantair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ulcus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42</a:t>
            </a: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820415"/>
            <a:ext cx="302323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Patient: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Man,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62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jaar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DM</a:t>
            </a:r>
            <a:r>
              <a:rPr sz="900" spc="-3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type</a:t>
            </a:r>
            <a:r>
              <a:rPr sz="900" spc="-2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spc="-50" dirty="0">
                <a:solidFill>
                  <a:srgbClr val="030436"/>
                </a:solidFill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030436"/>
                </a:solidFill>
                <a:latin typeface="Calibri"/>
                <a:cs typeface="Calibri"/>
              </a:rPr>
              <a:t>Poli-neuropathie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Meerdere</a:t>
            </a:r>
            <a:r>
              <a:rPr sz="900" spc="-1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jaren</a:t>
            </a:r>
            <a:r>
              <a:rPr sz="900" spc="-4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bestaand</a:t>
            </a:r>
            <a:r>
              <a:rPr sz="900" spc="-3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plantair</a:t>
            </a:r>
            <a:r>
              <a:rPr sz="900" spc="-3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diabetisch</a:t>
            </a:r>
            <a:r>
              <a:rPr sz="900" spc="-2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ulcus</a:t>
            </a:r>
            <a:r>
              <a:rPr sz="900" spc="-3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metatarsaal</a:t>
            </a:r>
            <a:r>
              <a:rPr sz="900" spc="-50" dirty="0">
                <a:solidFill>
                  <a:srgbClr val="030436"/>
                </a:solidFill>
                <a:latin typeface="Calibri"/>
                <a:cs typeface="Calibri"/>
              </a:rPr>
              <a:t> 2</a:t>
            </a:r>
            <a:r>
              <a:rPr sz="900" spc="50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Geen</a:t>
            </a:r>
            <a:r>
              <a:rPr sz="900" spc="-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030436"/>
                </a:solidFill>
                <a:latin typeface="Calibri"/>
                <a:cs typeface="Calibri"/>
              </a:rPr>
              <a:t>offloading</a:t>
            </a:r>
            <a:r>
              <a:rPr sz="900" spc="-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ivm CVA</a:t>
            </a:r>
            <a:r>
              <a:rPr sz="900" spc="-2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en</a:t>
            </a:r>
            <a:r>
              <a:rPr sz="900" spc="-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030436"/>
                </a:solidFill>
                <a:latin typeface="Calibri"/>
                <a:cs typeface="Calibri"/>
              </a:rPr>
              <a:t>immobiliteit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solidFill>
                  <a:srgbClr val="030436"/>
                </a:solidFill>
                <a:latin typeface="Calibri"/>
                <a:cs typeface="Calibri"/>
              </a:rPr>
              <a:t>Wondgrootte</a:t>
            </a:r>
            <a:r>
              <a:rPr sz="900" spc="2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22</a:t>
            </a:r>
            <a:r>
              <a:rPr sz="900" spc="20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030436"/>
                </a:solidFill>
                <a:latin typeface="Calibri"/>
                <a:cs typeface="Calibri"/>
              </a:rPr>
              <a:t>mm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4055109"/>
            <a:ext cx="70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Wond</a:t>
            </a:r>
            <a:r>
              <a:rPr sz="900" spc="17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030436"/>
                </a:solidFill>
                <a:latin typeface="Calibri"/>
                <a:cs typeface="Calibri"/>
              </a:rPr>
              <a:t>4mm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478782"/>
            <a:ext cx="728345" cy="31496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</a:pPr>
            <a:r>
              <a:rPr sz="900" dirty="0">
                <a:solidFill>
                  <a:srgbClr val="030436"/>
                </a:solidFill>
                <a:latin typeface="Calibri"/>
                <a:cs typeface="Calibri"/>
              </a:rPr>
              <a:t>Wond</a:t>
            </a:r>
            <a:r>
              <a:rPr sz="900" spc="-25" dirty="0">
                <a:solidFill>
                  <a:srgbClr val="030436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030436"/>
                </a:solidFill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86752"/>
            <a:ext cx="2116455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939923" y="39551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08953" y="39551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95876" y="67642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56104" y="4937759"/>
            <a:ext cx="2670047" cy="24978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74947" y="1688592"/>
            <a:ext cx="2625852" cy="28849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13460" y="1688592"/>
            <a:ext cx="2450591" cy="28849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137613"/>
            <a:ext cx="257810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Oncologisch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wond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56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874390"/>
            <a:ext cx="288417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Nederlands,</a:t>
            </a:r>
            <a:r>
              <a:rPr sz="900" spc="20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&lt;&gt;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55,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gehuwd,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Eenmaal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15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minuten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Care.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Mono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therapie.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971925"/>
            <a:ext cx="2950845" cy="45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30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900" dirty="0">
                <a:latin typeface="Calibri"/>
                <a:cs typeface="Calibri"/>
              </a:rPr>
              <a:t>Mooi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granulatieweefsel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zichtbaar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minder diep. </a:t>
            </a:r>
            <a:r>
              <a:rPr sz="900" spc="-10" dirty="0">
                <a:latin typeface="Calibri"/>
                <a:cs typeface="Calibri"/>
              </a:rPr>
              <a:t>Minder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Calibri"/>
                <a:cs typeface="Calibri"/>
              </a:rPr>
              <a:t>geur.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554093"/>
            <a:ext cx="2694940" cy="62928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56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Geen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andere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medicatie.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nagespoeld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1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afgedekt 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traditioneel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31583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7127240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2819" y="256031"/>
            <a:ext cx="3322320" cy="10073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841498" y="429348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96203" y="429348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8975" y="71388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3028" y="2993135"/>
            <a:ext cx="2945892" cy="34107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9852" y="2993135"/>
            <a:ext cx="2945892" cy="34107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2209545"/>
            <a:ext cx="288226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Gecompliceerde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enkel#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met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interne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en </a:t>
            </a:r>
            <a:r>
              <a:rPr sz="1400" b="1" dirty="0">
                <a:latin typeface="Calibri"/>
                <a:cs typeface="Calibri"/>
              </a:rPr>
              <a:t>externe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Fixateur,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MRSA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contaminatie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40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3219653"/>
            <a:ext cx="2586990" cy="2084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22</a:t>
            </a:r>
            <a:r>
              <a:rPr sz="900" spc="-20" dirty="0">
                <a:latin typeface="Calibri"/>
                <a:cs typeface="Calibri"/>
              </a:rPr>
              <a:t> jaar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DM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type</a:t>
            </a:r>
            <a:r>
              <a:rPr sz="900" spc="-10" dirty="0">
                <a:latin typeface="Calibri"/>
                <a:cs typeface="Calibri"/>
              </a:rPr>
              <a:t> 2:poli-neuropathie,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nefropathie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rethinopathie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Hartfalen: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cardiomyopathie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Osteoporose</a:t>
            </a:r>
            <a:endParaRPr sz="900">
              <a:latin typeface="Calibri"/>
              <a:cs typeface="Calibri"/>
            </a:endParaRPr>
          </a:p>
          <a:p>
            <a:pPr marL="12700" marR="92964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Debridement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toediening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hiel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MRSA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positief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5" dirty="0">
                <a:latin typeface="Calibri"/>
                <a:cs typeface="Calibri"/>
              </a:rPr>
              <a:t> 1: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Situatie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verwijdering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fixateur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externa.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5" dirty="0">
                <a:latin typeface="Calibri"/>
                <a:cs typeface="Calibri"/>
              </a:rPr>
              <a:t> 2: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spoelen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AdvaCyn.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Gat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fixateur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wordt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opgevuld.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7088835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2819" y="256031"/>
            <a:ext cx="3322320" cy="10073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723769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7405446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91276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4654" y="1580769"/>
            <a:ext cx="266954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Arterieel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vaatlijden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119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64654" y="2255901"/>
            <a:ext cx="3153410" cy="1307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Nederlands,</a:t>
            </a:r>
            <a:r>
              <a:rPr sz="900" spc="19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&lt;&gt;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55,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Roker,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Alleenwonend</a:t>
            </a:r>
            <a:endParaRPr sz="900">
              <a:latin typeface="Calibri"/>
              <a:cs typeface="Calibri"/>
            </a:endParaRPr>
          </a:p>
          <a:p>
            <a:pPr marL="12700" marR="1999614">
              <a:lnSpc>
                <a:spcPts val="2210"/>
              </a:lnSpc>
              <a:spcBef>
                <a:spcPts val="215"/>
              </a:spcBef>
            </a:pPr>
            <a:r>
              <a:rPr sz="900" b="1" spc="-10" dirty="0">
                <a:latin typeface="Calibri"/>
                <a:cs typeface="Calibri"/>
              </a:rPr>
              <a:t>Monotherapie</a:t>
            </a:r>
            <a:r>
              <a:rPr sz="900" b="1" spc="7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AdvaCyn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925"/>
              </a:lnSpc>
            </a:pPr>
            <a:r>
              <a:rPr sz="900" spc="-10" dirty="0">
                <a:latin typeface="Calibri"/>
                <a:cs typeface="Calibri"/>
              </a:rPr>
              <a:t>Oedematische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voet,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zeer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onrustig.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Tot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14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gedompeld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20" dirty="0">
                <a:latin typeface="Calibri"/>
                <a:cs typeface="Calibri"/>
              </a:rPr>
              <a:t> care.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Calibri"/>
                <a:cs typeface="Calibri"/>
              </a:rPr>
              <a:t>Vervolgens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gedrenkte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gazen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poli-</a:t>
            </a:r>
            <a:r>
              <a:rPr sz="900" dirty="0">
                <a:latin typeface="Calibri"/>
                <a:cs typeface="Calibri"/>
              </a:rPr>
              <a:t>klinisch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debridement.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64654" y="3551682"/>
            <a:ext cx="21602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Secundair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verband: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vetgaas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absorberend.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4654" y="3840059"/>
            <a:ext cx="3413125" cy="153416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56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Rood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weefsel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enkele plekken </a:t>
            </a:r>
            <a:r>
              <a:rPr sz="900" spc="-10" dirty="0">
                <a:latin typeface="Calibri"/>
                <a:cs typeface="Calibri"/>
              </a:rPr>
              <a:t>fibrineus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beslag.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licht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oedeem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z="900">
              <a:latin typeface="Calibri"/>
              <a:cs typeface="Calibri"/>
            </a:endParaRPr>
          </a:p>
          <a:p>
            <a:pPr marL="12700" marR="2174875">
              <a:lnSpc>
                <a:spcPct val="11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90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voortgezet.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115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Bypass</a:t>
            </a:r>
            <a:r>
              <a:rPr sz="900" spc="-10" dirty="0">
                <a:latin typeface="Calibri"/>
                <a:cs typeface="Calibri"/>
              </a:rPr>
              <a:t> aangelegd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119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Einde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volgen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casus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11480" y="1912620"/>
            <a:ext cx="2909570" cy="2070100"/>
            <a:chOff x="411480" y="1912620"/>
            <a:chExt cx="2909570" cy="207010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480" y="1912620"/>
              <a:ext cx="2840735" cy="206959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499359" y="3642360"/>
              <a:ext cx="821690" cy="289560"/>
            </a:xfrm>
            <a:custGeom>
              <a:avLst/>
              <a:gdLst/>
              <a:ahLst/>
              <a:cxnLst/>
              <a:rect l="l" t="t" r="r" b="b"/>
              <a:pathLst>
                <a:path w="821689" h="289560">
                  <a:moveTo>
                    <a:pt x="821436" y="0"/>
                  </a:moveTo>
                  <a:lnTo>
                    <a:pt x="0" y="0"/>
                  </a:lnTo>
                  <a:lnTo>
                    <a:pt x="0" y="289560"/>
                  </a:lnTo>
                  <a:lnTo>
                    <a:pt x="821436" y="289560"/>
                  </a:lnTo>
                  <a:lnTo>
                    <a:pt x="821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38159" y="5445252"/>
            <a:ext cx="1161288" cy="80619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48216" y="5445252"/>
            <a:ext cx="1162812" cy="80619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26580" y="5445252"/>
            <a:ext cx="1161287" cy="80771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803903" y="1912620"/>
            <a:ext cx="2900680" cy="2013585"/>
            <a:chOff x="3803903" y="1912620"/>
            <a:chExt cx="2900680" cy="201358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03903" y="1912620"/>
              <a:ext cx="2840736" cy="20132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80175" y="3592068"/>
              <a:ext cx="723900" cy="291465"/>
            </a:xfrm>
            <a:custGeom>
              <a:avLst/>
              <a:gdLst/>
              <a:ahLst/>
              <a:cxnLst/>
              <a:rect l="l" t="t" r="r" b="b"/>
              <a:pathLst>
                <a:path w="723900" h="291464">
                  <a:moveTo>
                    <a:pt x="723900" y="0"/>
                  </a:moveTo>
                  <a:lnTo>
                    <a:pt x="0" y="0"/>
                  </a:lnTo>
                  <a:lnTo>
                    <a:pt x="0" y="291084"/>
                  </a:lnTo>
                  <a:lnTo>
                    <a:pt x="723900" y="291084"/>
                  </a:lnTo>
                  <a:lnTo>
                    <a:pt x="723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74485" y="3638550"/>
            <a:ext cx="367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030436"/>
                </a:solidFill>
                <a:latin typeface="Times New Roman"/>
                <a:cs typeface="Times New Roman"/>
              </a:rPr>
              <a:t>Foto</a:t>
            </a:r>
            <a:r>
              <a:rPr sz="1000" b="1" spc="-25" dirty="0">
                <a:solidFill>
                  <a:srgbClr val="030436"/>
                </a:solidFill>
                <a:latin typeface="Times New Roman"/>
                <a:cs typeface="Times New Roman"/>
              </a:rPr>
              <a:t> </a:t>
            </a:r>
            <a:r>
              <a:rPr sz="1000" b="1" spc="-50" dirty="0">
                <a:solidFill>
                  <a:srgbClr val="030436"/>
                </a:solidFill>
                <a:latin typeface="Times New Roman"/>
                <a:cs typeface="Times New Roman"/>
              </a:rPr>
              <a:t>2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742945" y="3689096"/>
            <a:ext cx="367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dirty="0">
                <a:solidFill>
                  <a:srgbClr val="030436"/>
                </a:solidFill>
                <a:latin typeface="Times New Roman"/>
                <a:cs typeface="Times New Roman"/>
              </a:rPr>
              <a:t>Foto</a:t>
            </a:r>
            <a:r>
              <a:rPr sz="1000" b="1" spc="-25" dirty="0">
                <a:solidFill>
                  <a:srgbClr val="030436"/>
                </a:solidFill>
                <a:latin typeface="Times New Roman"/>
                <a:cs typeface="Times New Roman"/>
              </a:rPr>
              <a:t> </a:t>
            </a:r>
            <a:r>
              <a:rPr sz="1000" b="1" spc="-50" dirty="0">
                <a:solidFill>
                  <a:srgbClr val="030436"/>
                </a:solidFill>
                <a:latin typeface="Times New Roman"/>
                <a:cs typeface="Times New Roman"/>
              </a:rPr>
              <a:t>1</a:t>
            </a:r>
            <a:endParaRPr sz="10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1480" y="4768596"/>
            <a:ext cx="2857499" cy="2010155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2499360" y="6449567"/>
            <a:ext cx="731520" cy="2914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055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465"/>
              </a:spcBef>
            </a:pPr>
            <a:r>
              <a:rPr sz="1000" b="1" dirty="0">
                <a:solidFill>
                  <a:srgbClr val="030436"/>
                </a:solidFill>
                <a:latin typeface="Times New Roman"/>
                <a:cs typeface="Times New Roman"/>
              </a:rPr>
              <a:t>Foto</a:t>
            </a:r>
            <a:r>
              <a:rPr sz="1000" b="1" spc="-25" dirty="0">
                <a:solidFill>
                  <a:srgbClr val="030436"/>
                </a:solidFill>
                <a:latin typeface="Times New Roman"/>
                <a:cs typeface="Times New Roman"/>
              </a:rPr>
              <a:t> </a:t>
            </a:r>
            <a:r>
              <a:rPr sz="1000" b="1" spc="-50" dirty="0">
                <a:solidFill>
                  <a:srgbClr val="030436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805428" y="4768596"/>
            <a:ext cx="2840735" cy="1996439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893308" y="6449567"/>
            <a:ext cx="741045" cy="2914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055" rIns="0" bIns="0" rtlCol="0">
            <a:spAutoFit/>
          </a:bodyPr>
          <a:lstStyle/>
          <a:p>
            <a:pPr marL="215265">
              <a:lnSpc>
                <a:spcPct val="100000"/>
              </a:lnSpc>
              <a:spcBef>
                <a:spcPts val="465"/>
              </a:spcBef>
            </a:pPr>
            <a:r>
              <a:rPr sz="1000" b="1" dirty="0">
                <a:solidFill>
                  <a:srgbClr val="030436"/>
                </a:solidFill>
                <a:latin typeface="Times New Roman"/>
                <a:cs typeface="Times New Roman"/>
              </a:rPr>
              <a:t>Foto</a:t>
            </a:r>
            <a:r>
              <a:rPr sz="1000" b="1" spc="-20" dirty="0">
                <a:solidFill>
                  <a:srgbClr val="030436"/>
                </a:solidFill>
                <a:latin typeface="Times New Roman"/>
                <a:cs typeface="Times New Roman"/>
              </a:rPr>
              <a:t> </a:t>
            </a:r>
            <a:r>
              <a:rPr sz="1000" b="1" spc="-50" dirty="0">
                <a:solidFill>
                  <a:srgbClr val="030436"/>
                </a:solidFill>
                <a:latin typeface="Times New Roman"/>
                <a:cs typeface="Times New Roman"/>
              </a:rPr>
              <a:t>4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923340" y="901700"/>
            <a:ext cx="30905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22" name="object 2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7264654" y="6907707"/>
            <a:ext cx="15538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Gelre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ziekenhuis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Apeldoorn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64654" y="7182332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1772157"/>
            <a:ext cx="311531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Geïnfecteerde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Knieprothese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 maand</a:t>
            </a: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spoelen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en</a:t>
            </a:r>
            <a:r>
              <a:rPr sz="14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aanvullende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therapie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340305"/>
            <a:ext cx="2750185" cy="126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741045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68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25-</a:t>
            </a:r>
            <a:r>
              <a:rPr sz="900" spc="-10" dirty="0">
                <a:latin typeface="Calibri"/>
                <a:cs typeface="Calibri"/>
              </a:rPr>
              <a:t>04-</a:t>
            </a:r>
            <a:r>
              <a:rPr sz="900" dirty="0">
                <a:latin typeface="Calibri"/>
                <a:cs typeface="Calibri"/>
              </a:rPr>
              <a:t>2013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OK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Knie-</a:t>
            </a:r>
            <a:r>
              <a:rPr sz="900" spc="-25" dirty="0">
                <a:latin typeface="Calibri"/>
                <a:cs typeface="Calibri"/>
              </a:rPr>
              <a:t>TEP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Post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OK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Necrotisch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t.h.v.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patellapees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prothese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Wondkweek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prothese: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Staphylococcus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aureus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veel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gemengd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anaerobe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flora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iv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(Floxapen)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629" y="3712590"/>
            <a:ext cx="23444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 1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en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30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dagen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VAC</a:t>
            </a:r>
            <a:r>
              <a:rPr sz="900" spc="1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Therapie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spoeling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Care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4144136"/>
            <a:ext cx="2406650" cy="615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Ontslagen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oraal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0" dirty="0">
                <a:latin typeface="Calibri"/>
                <a:cs typeface="Calibri"/>
              </a:rPr>
              <a:t> granulerende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145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dagen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6393941"/>
            <a:ext cx="3054985" cy="32766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Groene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Hart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Ziekenhuis/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Stella Amesz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(Nurse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Practitioner)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–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i="1" spc="-10" dirty="0">
                <a:latin typeface="Calibri"/>
                <a:cs typeface="Calibri"/>
              </a:rPr>
              <a:t>Gouda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spc="-114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24" y="2129027"/>
            <a:ext cx="2447544" cy="18348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947" y="2129027"/>
            <a:ext cx="2447544" cy="18348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72511" y="4216908"/>
            <a:ext cx="2592324" cy="19446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650998" y="373938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19902" y="373938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1350" y="589889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18629" y="6869303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5947" y="5440679"/>
            <a:ext cx="2447544" cy="179984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0703" y="5440679"/>
            <a:ext cx="2447544" cy="18364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947" y="3496055"/>
            <a:ext cx="2447544" cy="179984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5947" y="1552955"/>
            <a:ext cx="2447544" cy="18348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60703" y="3496055"/>
            <a:ext cx="2400300" cy="17998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60703" y="1552955"/>
            <a:ext cx="2375916" cy="181660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18629" y="1573783"/>
            <a:ext cx="2668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Decubitus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169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2142235"/>
            <a:ext cx="31438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Dhr.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reeds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meerdere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jaren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hoge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dwarslaesie.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20" dirty="0">
                <a:latin typeface="Calibri"/>
                <a:cs typeface="Calibri"/>
              </a:rPr>
              <a:t> nacht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doorgebracht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minder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 matras,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waardoor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decubitus.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Dhr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ziekenhuis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het </a:t>
            </a:r>
            <a:r>
              <a:rPr sz="900" spc="-10" dirty="0">
                <a:latin typeface="Calibri"/>
                <a:cs typeface="Calibri"/>
              </a:rPr>
              <a:t>revalidatiecentrum.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wens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thuis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Zeer actieve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mantelzorg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Dhr zijn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vrouw.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3102609"/>
            <a:ext cx="1468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Ontstaan</a:t>
            </a:r>
            <a:r>
              <a:rPr sz="900" b="1" spc="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Decubitus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1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nacht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gebruik ander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matras…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3514090"/>
            <a:ext cx="313372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10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dagen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ontstaan.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Decubitus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komt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zichtbaar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uiting.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0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/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20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dagen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 </a:t>
            </a:r>
            <a:r>
              <a:rPr sz="900" b="1" spc="-10" dirty="0">
                <a:latin typeface="Calibri"/>
                <a:cs typeface="Calibri"/>
              </a:rPr>
              <a:t>ontstaan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Decubitus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categorie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ondermijningen.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Wondbeoordeling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thuiszorg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familie.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eenmaal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daags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1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Melginate.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Daarnaast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necrotectomie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/week.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8629" y="4748910"/>
            <a:ext cx="3175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Resultaat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consequent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debridement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wondbehandeling.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Diepte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</a:t>
            </a:r>
            <a:r>
              <a:rPr sz="900" spc="-10" dirty="0">
                <a:latin typeface="Calibri"/>
                <a:cs typeface="Calibri"/>
              </a:rPr>
              <a:t> ondermijningen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 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Tunnel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tussen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beide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grotere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(6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4,5cm)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8629" y="5434965"/>
            <a:ext cx="304101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Rood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wonden.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Biopad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Revamilgel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5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nov.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ivm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stagnatie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vervolgens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anti-</a:t>
            </a:r>
            <a:r>
              <a:rPr sz="900" dirty="0">
                <a:latin typeface="Calibri"/>
                <a:cs typeface="Calibri"/>
              </a:rPr>
              <a:t>mycoticumgel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behandeld. Hierna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vooruitgang.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169</a:t>
            </a:r>
            <a:endParaRPr sz="900">
              <a:latin typeface="Calibri"/>
              <a:cs typeface="Calibri"/>
            </a:endParaRPr>
          </a:p>
          <a:p>
            <a:pPr marL="12700" marR="13017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bijna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geëpithelialiseert.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drie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gebruik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Granulox, </a:t>
            </a:r>
            <a:r>
              <a:rPr sz="900" dirty="0">
                <a:latin typeface="Calibri"/>
                <a:cs typeface="Calibri"/>
              </a:rPr>
              <a:t>resultaat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10" dirty="0">
                <a:latin typeface="Calibri"/>
                <a:cs typeface="Calibri"/>
              </a:rPr>
              <a:t> 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8629" y="694405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Nancy's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Thuiszorg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tot Z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Nancy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Duchenne,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(zelfstandig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verpleegkundige),</a:t>
            </a:r>
            <a:r>
              <a:rPr sz="900" i="1" spc="7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Rhoon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23340" y="901700"/>
            <a:ext cx="4281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,</a:t>
            </a:r>
            <a:r>
              <a:rPr b="0" spc="-10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E46E1F"/>
                </a:solidFill>
              </a:rPr>
              <a:t>Revamil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1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E46E1F"/>
                </a:solidFill>
              </a:rPr>
              <a:t>Biopad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91365" y="3203257"/>
            <a:ext cx="730885" cy="154305"/>
          </a:xfrm>
          <a:prstGeom prst="rect">
            <a:avLst/>
          </a:prstGeom>
          <a:solidFill>
            <a:srgbClr val="000000"/>
          </a:solidFill>
          <a:ln w="317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2420">
              <a:lnSpc>
                <a:spcPts val="980"/>
              </a:lnSpc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891276" y="6983069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Times New Roman"/>
                <a:cs typeface="Times New Roman"/>
              </a:rPr>
              <a:t>Foto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6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23769" y="6983069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Times New Roman"/>
                <a:cs typeface="Times New Roman"/>
              </a:rPr>
              <a:t>Foto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23769" y="31630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23769" y="503504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91276" y="503504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134933" y="2843593"/>
            <a:ext cx="370840" cy="154305"/>
            <a:chOff x="2134933" y="2843593"/>
            <a:chExt cx="370840" cy="154305"/>
          </a:xfrm>
        </p:grpSpPr>
        <p:sp>
          <p:nvSpPr>
            <p:cNvPr id="23" name="object 23"/>
            <p:cNvSpPr/>
            <p:nvPr/>
          </p:nvSpPr>
          <p:spPr>
            <a:xfrm>
              <a:off x="2139695" y="2848355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4" h="144780">
                  <a:moveTo>
                    <a:pt x="361188" y="0"/>
                  </a:moveTo>
                  <a:lnTo>
                    <a:pt x="0" y="0"/>
                  </a:lnTo>
                  <a:lnTo>
                    <a:pt x="0" y="144779"/>
                  </a:lnTo>
                  <a:lnTo>
                    <a:pt x="361188" y="144779"/>
                  </a:lnTo>
                  <a:lnTo>
                    <a:pt x="3611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139695" y="2848355"/>
              <a:ext cx="361315" cy="144780"/>
            </a:xfrm>
            <a:custGeom>
              <a:avLst/>
              <a:gdLst/>
              <a:ahLst/>
              <a:cxnLst/>
              <a:rect l="l" t="t" r="r" b="b"/>
              <a:pathLst>
                <a:path w="361314" h="144780">
                  <a:moveTo>
                    <a:pt x="0" y="144779"/>
                  </a:moveTo>
                  <a:lnTo>
                    <a:pt x="361188" y="144779"/>
                  </a:lnTo>
                  <a:lnTo>
                    <a:pt x="361188" y="0"/>
                  </a:lnTo>
                  <a:lnTo>
                    <a:pt x="0" y="0"/>
                  </a:lnTo>
                  <a:lnTo>
                    <a:pt x="0" y="14477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272349" y="4283773"/>
            <a:ext cx="512445" cy="659130"/>
            <a:chOff x="1272349" y="4283773"/>
            <a:chExt cx="512445" cy="659130"/>
          </a:xfrm>
        </p:grpSpPr>
        <p:sp>
          <p:nvSpPr>
            <p:cNvPr id="26" name="object 26"/>
            <p:cNvSpPr/>
            <p:nvPr/>
          </p:nvSpPr>
          <p:spPr>
            <a:xfrm>
              <a:off x="1277111" y="4288535"/>
              <a:ext cx="502920" cy="649605"/>
            </a:xfrm>
            <a:custGeom>
              <a:avLst/>
              <a:gdLst/>
              <a:ahLst/>
              <a:cxnLst/>
              <a:rect l="l" t="t" r="r" b="b"/>
              <a:pathLst>
                <a:path w="502919" h="649604">
                  <a:moveTo>
                    <a:pt x="502919" y="0"/>
                  </a:moveTo>
                  <a:lnTo>
                    <a:pt x="0" y="0"/>
                  </a:lnTo>
                  <a:lnTo>
                    <a:pt x="0" y="649224"/>
                  </a:lnTo>
                  <a:lnTo>
                    <a:pt x="502919" y="649224"/>
                  </a:lnTo>
                  <a:lnTo>
                    <a:pt x="502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77111" y="4288535"/>
              <a:ext cx="502920" cy="649605"/>
            </a:xfrm>
            <a:custGeom>
              <a:avLst/>
              <a:gdLst/>
              <a:ahLst/>
              <a:cxnLst/>
              <a:rect l="l" t="t" r="r" b="b"/>
              <a:pathLst>
                <a:path w="502919" h="649604">
                  <a:moveTo>
                    <a:pt x="0" y="649224"/>
                  </a:moveTo>
                  <a:lnTo>
                    <a:pt x="502919" y="649224"/>
                  </a:lnTo>
                  <a:lnTo>
                    <a:pt x="502919" y="0"/>
                  </a:lnTo>
                  <a:lnTo>
                    <a:pt x="0" y="0"/>
                  </a:lnTo>
                  <a:lnTo>
                    <a:pt x="0" y="64922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440745" y="3995737"/>
            <a:ext cx="512445" cy="441325"/>
            <a:chOff x="4440745" y="3995737"/>
            <a:chExt cx="512445" cy="441325"/>
          </a:xfrm>
        </p:grpSpPr>
        <p:sp>
          <p:nvSpPr>
            <p:cNvPr id="29" name="object 29"/>
            <p:cNvSpPr/>
            <p:nvPr/>
          </p:nvSpPr>
          <p:spPr>
            <a:xfrm>
              <a:off x="4445508" y="4000500"/>
              <a:ext cx="502920" cy="431800"/>
            </a:xfrm>
            <a:custGeom>
              <a:avLst/>
              <a:gdLst/>
              <a:ahLst/>
              <a:cxnLst/>
              <a:rect l="l" t="t" r="r" b="b"/>
              <a:pathLst>
                <a:path w="502920" h="431800">
                  <a:moveTo>
                    <a:pt x="502920" y="0"/>
                  </a:moveTo>
                  <a:lnTo>
                    <a:pt x="0" y="0"/>
                  </a:lnTo>
                  <a:lnTo>
                    <a:pt x="0" y="431291"/>
                  </a:lnTo>
                  <a:lnTo>
                    <a:pt x="502920" y="431291"/>
                  </a:lnTo>
                  <a:lnTo>
                    <a:pt x="5029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45508" y="4000500"/>
              <a:ext cx="502920" cy="431800"/>
            </a:xfrm>
            <a:custGeom>
              <a:avLst/>
              <a:gdLst/>
              <a:ahLst/>
              <a:cxnLst/>
              <a:rect l="l" t="t" r="r" b="b"/>
              <a:pathLst>
                <a:path w="502920" h="431800">
                  <a:moveTo>
                    <a:pt x="0" y="431291"/>
                  </a:moveTo>
                  <a:lnTo>
                    <a:pt x="502920" y="431291"/>
                  </a:lnTo>
                  <a:lnTo>
                    <a:pt x="502920" y="0"/>
                  </a:lnTo>
                  <a:lnTo>
                    <a:pt x="0" y="0"/>
                  </a:lnTo>
                  <a:lnTo>
                    <a:pt x="0" y="43129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51185" y="6371653"/>
            <a:ext cx="226060" cy="657225"/>
            <a:chOff x="4151185" y="6371653"/>
            <a:chExt cx="226060" cy="657225"/>
          </a:xfrm>
        </p:grpSpPr>
        <p:sp>
          <p:nvSpPr>
            <p:cNvPr id="32" name="object 32"/>
            <p:cNvSpPr/>
            <p:nvPr/>
          </p:nvSpPr>
          <p:spPr>
            <a:xfrm>
              <a:off x="4155947" y="6376415"/>
              <a:ext cx="216535" cy="647700"/>
            </a:xfrm>
            <a:custGeom>
              <a:avLst/>
              <a:gdLst/>
              <a:ahLst/>
              <a:cxnLst/>
              <a:rect l="l" t="t" r="r" b="b"/>
              <a:pathLst>
                <a:path w="216535" h="647700">
                  <a:moveTo>
                    <a:pt x="216408" y="0"/>
                  </a:moveTo>
                  <a:lnTo>
                    <a:pt x="0" y="0"/>
                  </a:lnTo>
                  <a:lnTo>
                    <a:pt x="0" y="647700"/>
                  </a:lnTo>
                  <a:lnTo>
                    <a:pt x="216408" y="647700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55947" y="6376415"/>
              <a:ext cx="216535" cy="647700"/>
            </a:xfrm>
            <a:custGeom>
              <a:avLst/>
              <a:gdLst/>
              <a:ahLst/>
              <a:cxnLst/>
              <a:rect l="l" t="t" r="r" b="b"/>
              <a:pathLst>
                <a:path w="216535" h="647700">
                  <a:moveTo>
                    <a:pt x="0" y="647700"/>
                  </a:moveTo>
                  <a:lnTo>
                    <a:pt x="216408" y="647700"/>
                  </a:lnTo>
                  <a:lnTo>
                    <a:pt x="216408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632013" y="6443281"/>
            <a:ext cx="297815" cy="370840"/>
            <a:chOff x="1632013" y="6443281"/>
            <a:chExt cx="297815" cy="370840"/>
          </a:xfrm>
        </p:grpSpPr>
        <p:sp>
          <p:nvSpPr>
            <p:cNvPr id="35" name="object 35"/>
            <p:cNvSpPr/>
            <p:nvPr/>
          </p:nvSpPr>
          <p:spPr>
            <a:xfrm>
              <a:off x="1636776" y="6448044"/>
              <a:ext cx="288290" cy="361315"/>
            </a:xfrm>
            <a:custGeom>
              <a:avLst/>
              <a:gdLst/>
              <a:ahLst/>
              <a:cxnLst/>
              <a:rect l="l" t="t" r="r" b="b"/>
              <a:pathLst>
                <a:path w="288289" h="361315">
                  <a:moveTo>
                    <a:pt x="288036" y="0"/>
                  </a:moveTo>
                  <a:lnTo>
                    <a:pt x="0" y="0"/>
                  </a:lnTo>
                  <a:lnTo>
                    <a:pt x="0" y="361187"/>
                  </a:lnTo>
                  <a:lnTo>
                    <a:pt x="288036" y="361187"/>
                  </a:lnTo>
                  <a:lnTo>
                    <a:pt x="28803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36776" y="6448044"/>
              <a:ext cx="288290" cy="361315"/>
            </a:xfrm>
            <a:custGeom>
              <a:avLst/>
              <a:gdLst/>
              <a:ahLst/>
              <a:cxnLst/>
              <a:rect l="l" t="t" r="r" b="b"/>
              <a:pathLst>
                <a:path w="288289" h="361315">
                  <a:moveTo>
                    <a:pt x="0" y="361187"/>
                  </a:moveTo>
                  <a:lnTo>
                    <a:pt x="288036" y="361187"/>
                  </a:lnTo>
                  <a:lnTo>
                    <a:pt x="288036" y="0"/>
                  </a:lnTo>
                  <a:lnTo>
                    <a:pt x="0" y="0"/>
                  </a:lnTo>
                  <a:lnTo>
                    <a:pt x="0" y="36118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7318629" y="7384110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296" y="4504944"/>
            <a:ext cx="2808731" cy="20162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296" y="2129027"/>
            <a:ext cx="2791967" cy="18714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11167" y="2129027"/>
            <a:ext cx="2808732" cy="187147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005711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Lang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bestaand</a:t>
            </a:r>
            <a:r>
              <a:rPr sz="1400" b="1" spc="-20" dirty="0">
                <a:latin typeface="Calibri"/>
                <a:cs typeface="Calibri"/>
              </a:rPr>
              <a:t> Veneus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Ulcus</a:t>
            </a:r>
            <a:r>
              <a:rPr sz="1400" b="1" spc="500" dirty="0"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27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589403"/>
            <a:ext cx="3044825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Mw.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Veneus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onderbeen.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maal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reinigen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AdvaCyn,,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aanbrengen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van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Granulox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Dressing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absorberend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686936"/>
            <a:ext cx="16433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Mooi</a:t>
            </a:r>
            <a:r>
              <a:rPr sz="900" spc="-10" dirty="0">
                <a:latin typeface="Calibri"/>
                <a:cs typeface="Calibri"/>
              </a:rPr>
              <a:t> granulerend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wondoppervlak.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098416"/>
            <a:ext cx="28124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verzorgd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Aldanex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Lang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bestaand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jonge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dame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96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jaar.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Granulox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Revamilgaas.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 </a:t>
            </a:r>
            <a:r>
              <a:rPr sz="900" spc="-20" dirty="0">
                <a:latin typeface="Calibri"/>
                <a:cs typeface="Calibri"/>
              </a:rPr>
              <a:t>week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42252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,</a:t>
            </a:r>
            <a:r>
              <a:rPr b="0" spc="-1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E46E1F"/>
                </a:solidFill>
              </a:rPr>
              <a:t>Granulox</a:t>
            </a:r>
            <a:r>
              <a:rPr spc="-85" dirty="0">
                <a:solidFill>
                  <a:srgbClr val="E46E1F"/>
                </a:solidFill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-3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E46E1F"/>
                </a:solidFill>
              </a:rPr>
              <a:t>Revamil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91276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9923" y="61878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95397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18629" y="7145146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5728715"/>
            <a:ext cx="2520696" cy="18897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947" y="3640835"/>
            <a:ext cx="2497836" cy="187299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947" y="1552955"/>
            <a:ext cx="2497836" cy="18714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552" y="3640835"/>
            <a:ext cx="2496312" cy="187299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55947" y="5728715"/>
            <a:ext cx="2520696" cy="188976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7552" y="1552955"/>
            <a:ext cx="2449068" cy="19232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18629" y="1674952"/>
            <a:ext cx="308102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Dehiscente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wond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trauma.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40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2244090"/>
            <a:ext cx="1948814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Jongen,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11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jaar.</a:t>
            </a:r>
            <a:endParaRPr sz="9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Gevallen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BMX,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trapper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kuit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rechts.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Dehiscente wond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chirurgische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sluiting.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Geïnfecteerde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3067050"/>
            <a:ext cx="315658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Dehiscente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geïnfecteerde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kuit.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Flink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oedeem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aanwezig.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10" dirty="0">
                <a:latin typeface="Calibri"/>
                <a:cs typeface="Calibri"/>
              </a:rPr>
              <a:t> wondbedvoorbereiding,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Dressing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compressie.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3890264"/>
            <a:ext cx="304800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17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stuk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rustiger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minder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debris.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Stop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Revamil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Aktigel.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Secundair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verband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Mepilex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Border.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Mooi</a:t>
            </a:r>
            <a:r>
              <a:rPr sz="900" spc="-10" dirty="0">
                <a:latin typeface="Calibri"/>
                <a:cs typeface="Calibri"/>
              </a:rPr>
              <a:t> granulerende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8629" y="4987797"/>
            <a:ext cx="825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Epithelialiserend.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8629" y="5399278"/>
            <a:ext cx="129413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10" dirty="0">
                <a:latin typeface="Calibri"/>
                <a:cs typeface="Calibri"/>
              </a:rPr>
              <a:t> 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8629" y="6908393"/>
            <a:ext cx="1939289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Healing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Wounds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and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Tender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Care</a:t>
            </a:r>
            <a:r>
              <a:rPr sz="900" i="1" spc="170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/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Ronald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Lau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(wondverpleegkundige)</a:t>
            </a:r>
            <a:endParaRPr sz="9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Amersfoort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e.o.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8629" y="7457033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AdvaCyn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,</a:t>
            </a:r>
            <a:r>
              <a:rPr b="0" spc="-12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E46E1F"/>
                </a:solidFill>
              </a:rPr>
              <a:t>Revamil</a:t>
            </a:r>
            <a:r>
              <a:rPr spc="-85" dirty="0">
                <a:solidFill>
                  <a:srgbClr val="E46E1F"/>
                </a:solidFill>
              </a:rPr>
              <a:t> </a:t>
            </a:r>
            <a:r>
              <a:rPr dirty="0">
                <a:solidFill>
                  <a:srgbClr val="E46E1F"/>
                </a:solidFill>
              </a:rPr>
              <a:t>WD,</a:t>
            </a:r>
            <a:r>
              <a:rPr spc="-85" dirty="0">
                <a:solidFill>
                  <a:srgbClr val="E46E1F"/>
                </a:solidFill>
              </a:rPr>
              <a:t> </a:t>
            </a:r>
            <a:r>
              <a:rPr dirty="0">
                <a:solidFill>
                  <a:srgbClr val="E46E1F"/>
                </a:solidFill>
              </a:rPr>
              <a:t>Nanogen</a:t>
            </a:r>
            <a:r>
              <a:rPr spc="-75" dirty="0">
                <a:solidFill>
                  <a:srgbClr val="E46E1F"/>
                </a:solidFill>
              </a:rPr>
              <a:t> </a:t>
            </a:r>
            <a:r>
              <a:rPr spc="-10" dirty="0">
                <a:solidFill>
                  <a:srgbClr val="E46E1F"/>
                </a:solidFill>
              </a:rPr>
              <a:t>Aktigel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891276" y="31630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91276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23769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723769" y="31630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23769" y="525094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64428" y="5179567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56064" y="6643116"/>
            <a:ext cx="935735" cy="93725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2745" rIns="0" bIns="0" rtlCol="0">
            <a:spAutoFit/>
          </a:bodyPr>
          <a:lstStyle/>
          <a:p>
            <a:pPr marL="30480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z="1950" baseline="47008" dirty="0">
                <a:solidFill>
                  <a:srgbClr val="E46E1F"/>
                </a:solidFill>
              </a:rPr>
              <a:t>®</a:t>
            </a:r>
            <a:r>
              <a:rPr sz="1950" spc="397" baseline="47008" dirty="0">
                <a:solidFill>
                  <a:srgbClr val="E46E1F"/>
                </a:solidFill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sz="2400" b="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13513" y="2402849"/>
            <a:ext cx="5491413" cy="35564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460117" y="6430517"/>
            <a:ext cx="6127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Honingproducten</a:t>
            </a:r>
            <a:r>
              <a:rPr sz="1800" spc="-9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met</a:t>
            </a:r>
            <a:r>
              <a:rPr sz="180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langdurige</a:t>
            </a:r>
            <a:r>
              <a:rPr sz="1800" spc="-8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antibacteriële</a:t>
            </a:r>
            <a:r>
              <a:rPr sz="180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bescherming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9540" y="2531364"/>
            <a:ext cx="2592323" cy="36134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868" y="2531364"/>
            <a:ext cx="3128772" cy="36134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2005711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Decubitus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8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741803"/>
            <a:ext cx="137858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Decubitus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stuit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Melginate.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Granulerende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61379" y="59082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5747" y="59082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318629" y="6886067"/>
            <a:ext cx="306514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Astrid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den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Bisen –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Haaren,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Expert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wondzorg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GGZ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-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i="1" spc="-10" dirty="0">
                <a:latin typeface="Calibri"/>
                <a:cs typeface="Calibri"/>
              </a:rPr>
              <a:t>Eindhoven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7297318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b="39808"/>
          <a:stretch>
            <a:fillRect/>
          </a:stretch>
        </p:blipFill>
        <p:spPr>
          <a:xfrm>
            <a:off x="426680" y="1943100"/>
            <a:ext cx="8027905" cy="32766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4628FC3-9E1F-0E93-24E4-DD8EEE1B9446}"/>
              </a:ext>
            </a:extLst>
          </p:cNvPr>
          <p:cNvSpPr/>
          <p:nvPr/>
        </p:nvSpPr>
        <p:spPr>
          <a:xfrm>
            <a:off x="7129220" y="3536680"/>
            <a:ext cx="1905000" cy="2057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toiletartikelen, Huidverzorging, lotion&#10;&#10;Door AI gegenereerde inhoud is mogelijk onjuist.">
            <a:extLst>
              <a:ext uri="{FF2B5EF4-FFF2-40B4-BE49-F238E27FC236}">
                <a16:creationId xmlns:a16="http://schemas.microsoft.com/office/drawing/2014/main" id="{CD242FAF-3369-9D5C-6320-EE9AA3E06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53" y="3689080"/>
            <a:ext cx="988369" cy="1085159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2068621-A833-5C1A-F9B6-A9CACCEEC24E}"/>
              </a:ext>
            </a:extLst>
          </p:cNvPr>
          <p:cNvSpPr txBox="1"/>
          <p:nvPr/>
        </p:nvSpPr>
        <p:spPr>
          <a:xfrm>
            <a:off x="7149877" y="4674060"/>
            <a:ext cx="128369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Cover</a:t>
            </a:r>
          </a:p>
          <a:p>
            <a:pPr algn="ctr"/>
            <a:r>
              <a:rPr lang="nl-NL" sz="1150" dirty="0">
                <a:solidFill>
                  <a:srgbClr val="E76B06"/>
                </a:solidFill>
                <a:latin typeface="Aptos" panose="020B0004020202020204" pitchFamily="34" charset="0"/>
              </a:rPr>
              <a:t>Skin protectant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23174A59-3F58-AAD3-D67D-EA0F627E275C}"/>
              </a:ext>
            </a:extLst>
          </p:cNvPr>
          <p:cNvSpPr/>
          <p:nvPr/>
        </p:nvSpPr>
        <p:spPr>
          <a:xfrm>
            <a:off x="3510872" y="3536680"/>
            <a:ext cx="1512291" cy="1568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B094DA-FEA3-9C3D-DDB9-19C88E8C1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363" y="4812509"/>
            <a:ext cx="530440" cy="20292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0D8A502-2BD3-4699-1981-28C8C59B0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307" y="4050392"/>
            <a:ext cx="631613" cy="623668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AFAE7700-D4A4-019C-9412-5A1A880FA876}"/>
              </a:ext>
            </a:extLst>
          </p:cNvPr>
          <p:cNvPicPr/>
          <p:nvPr/>
        </p:nvPicPr>
        <p:blipFill>
          <a:blip r:embed="rId2" cstate="print"/>
          <a:srcRect l="20882" t="67069" r="26912"/>
          <a:stretch>
            <a:fillRect/>
          </a:stretch>
        </p:blipFill>
        <p:spPr>
          <a:xfrm>
            <a:off x="3429000" y="5823681"/>
            <a:ext cx="4191000" cy="1792614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A2263A7D-16AD-E49A-D329-43DDED38DCB1}"/>
              </a:ext>
            </a:extLst>
          </p:cNvPr>
          <p:cNvSpPr/>
          <p:nvPr/>
        </p:nvSpPr>
        <p:spPr>
          <a:xfrm>
            <a:off x="1847575" y="3771899"/>
            <a:ext cx="1322305" cy="1040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DF06172-99B1-C453-7576-7ED9FD0CA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t="15714" r="12857" b="15714"/>
          <a:stretch>
            <a:fillRect/>
          </a:stretch>
        </p:blipFill>
        <p:spPr>
          <a:xfrm>
            <a:off x="1973238" y="3863712"/>
            <a:ext cx="916496" cy="856983"/>
          </a:xfrm>
          <a:prstGeom prst="rect">
            <a:avLst/>
          </a:prstGeom>
        </p:spPr>
      </p:pic>
      <p:pic>
        <p:nvPicPr>
          <p:cNvPr id="13" name="Afbeelding 12" descr="Clean-190x300 Productinformatie Cinesteam">
            <a:extLst>
              <a:ext uri="{FF2B5EF4-FFF2-40B4-BE49-F238E27FC236}">
                <a16:creationId xmlns:a16="http://schemas.microsoft.com/office/drawing/2014/main" id="{423E8272-8F17-319B-748D-25BF4CF960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7417" y="3588820"/>
            <a:ext cx="775003" cy="1223689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3131C8A9-AC48-431D-BEB8-3D4DE3EC25D7}"/>
              </a:ext>
            </a:extLst>
          </p:cNvPr>
          <p:cNvSpPr txBox="1"/>
          <p:nvPr/>
        </p:nvSpPr>
        <p:spPr>
          <a:xfrm>
            <a:off x="8883092" y="4830795"/>
            <a:ext cx="128369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Cinesteam</a:t>
            </a:r>
            <a:r>
              <a:rPr lang="nl-NL" sz="1100" dirty="0">
                <a:solidFill>
                  <a:srgbClr val="E76B06"/>
                </a:solidFill>
                <a:latin typeface="Aptos" panose="020B0004020202020204" pitchFamily="34" charset="0"/>
              </a:rPr>
              <a:t>®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BB3C1D4-D193-6586-6022-57FCCCC474DE}"/>
              </a:ext>
            </a:extLst>
          </p:cNvPr>
          <p:cNvSpPr txBox="1"/>
          <p:nvPr/>
        </p:nvSpPr>
        <p:spPr>
          <a:xfrm>
            <a:off x="8729004" y="3200834"/>
            <a:ext cx="1283692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B-WISE</a:t>
            </a:r>
            <a:endParaRPr lang="nl-NL" sz="1150" dirty="0">
              <a:solidFill>
                <a:srgbClr val="E76B06"/>
              </a:solidFill>
              <a:latin typeface="Aptos" panose="020B0004020202020204" pitchFamily="34" charset="0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80A868A5-78DD-35A8-5D15-B4D1E4043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1511841"/>
            <a:ext cx="3120700" cy="1721002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097BB8CB-6FD0-8744-A167-1FA42319361C}"/>
              </a:ext>
            </a:extLst>
          </p:cNvPr>
          <p:cNvSpPr/>
          <p:nvPr/>
        </p:nvSpPr>
        <p:spPr>
          <a:xfrm>
            <a:off x="3902012" y="1714499"/>
            <a:ext cx="2536888" cy="185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F73D78D-F728-1692-E799-1F55819C8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8461" y="1943100"/>
            <a:ext cx="2192873" cy="1083694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0128B20E-37D5-34AD-8082-785C451AB4DB}"/>
              </a:ext>
            </a:extLst>
          </p:cNvPr>
          <p:cNvSpPr txBox="1"/>
          <p:nvPr/>
        </p:nvSpPr>
        <p:spPr>
          <a:xfrm>
            <a:off x="4275896" y="2982657"/>
            <a:ext cx="1789119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150" b="1" dirty="0">
                <a:solidFill>
                  <a:srgbClr val="E76B06"/>
                </a:solidFill>
                <a:latin typeface="Aptos" panose="020B0004020202020204" pitchFamily="34" charset="0"/>
              </a:rPr>
              <a:t>Revamil</a:t>
            </a:r>
          </a:p>
          <a:p>
            <a:pPr algn="ctr"/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Gel / </a:t>
            </a:r>
            <a:r>
              <a:rPr lang="nl-NL" sz="1000" dirty="0" err="1">
                <a:solidFill>
                  <a:srgbClr val="E76B06"/>
                </a:solidFill>
                <a:latin typeface="Aptos" panose="020B0004020202020204" pitchFamily="34" charset="0"/>
              </a:rPr>
              <a:t>Balm</a:t>
            </a:r>
            <a:endParaRPr lang="nl-NL" sz="1000" dirty="0">
              <a:solidFill>
                <a:srgbClr val="E76B06"/>
              </a:solidFill>
              <a:latin typeface="Aptos" panose="020B0004020202020204" pitchFamily="34" charset="0"/>
            </a:endParaRPr>
          </a:p>
          <a:p>
            <a:pPr algn="ctr"/>
            <a:r>
              <a:rPr lang="nl-NL" sz="1000" dirty="0" err="1">
                <a:solidFill>
                  <a:srgbClr val="E76B06"/>
                </a:solidFill>
                <a:latin typeface="Aptos" panose="020B0004020202020204" pitchFamily="34" charset="0"/>
              </a:rPr>
              <a:t>Woundcare</a:t>
            </a:r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 / </a:t>
            </a:r>
            <a:r>
              <a:rPr lang="nl-NL" sz="1000" dirty="0" err="1">
                <a:solidFill>
                  <a:srgbClr val="E76B06"/>
                </a:solidFill>
                <a:latin typeface="Aptos" panose="020B0004020202020204" pitchFamily="34" charset="0"/>
              </a:rPr>
              <a:t>Melginate</a:t>
            </a:r>
            <a:r>
              <a:rPr lang="nl-NL" sz="1000" dirty="0">
                <a:solidFill>
                  <a:srgbClr val="E76B06"/>
                </a:solidFill>
                <a:latin typeface="Aptos" panose="020B00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2005711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Wond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Dupuytren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OK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14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741803"/>
            <a:ext cx="322516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Niet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genezende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Dupuytren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OK.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5" dirty="0">
                <a:latin typeface="Calibri"/>
                <a:cs typeface="Calibri"/>
              </a:rPr>
              <a:t> 1: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Niet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genezende wond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10" dirty="0">
                <a:latin typeface="Calibri"/>
                <a:cs typeface="Calibri"/>
              </a:rPr>
              <a:t> korstvorming.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 </a:t>
            </a:r>
            <a:r>
              <a:rPr sz="900" spc="-10" dirty="0">
                <a:latin typeface="Calibri"/>
                <a:cs typeface="Calibri"/>
              </a:rPr>
              <a:t>gedebrideerd,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ontstekingsverschijnselen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roodheid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warmte.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25" dirty="0">
                <a:latin typeface="Calibri"/>
                <a:cs typeface="Calibri"/>
              </a:rPr>
              <a:t> 3: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Ontstekingsverschijnselen</a:t>
            </a:r>
            <a:r>
              <a:rPr sz="900" spc="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weg en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924" y="1908048"/>
            <a:ext cx="4968240" cy="57531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318629" y="6886067"/>
            <a:ext cx="3065145" cy="276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Astrid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den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Bisen –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Haaren,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Expert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wondzorg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GGZ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-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i="1" spc="-10" dirty="0">
                <a:latin typeface="Calibri"/>
                <a:cs typeface="Calibri"/>
              </a:rPr>
              <a:t>Eindhoven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7297318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2005711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Verbranding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tenen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rechter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voet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35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741803"/>
            <a:ext cx="3237865" cy="3180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Tenen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verbrand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water.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Niet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genezende wond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10" dirty="0">
                <a:latin typeface="Calibri"/>
                <a:cs typeface="Calibri"/>
              </a:rPr>
              <a:t> korstvorming.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Dressing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Balm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omliggende </a:t>
            </a:r>
            <a:r>
              <a:rPr sz="900" spc="-20" dirty="0">
                <a:latin typeface="Calibri"/>
                <a:cs typeface="Calibri"/>
              </a:rPr>
              <a:t>huid.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 </a:t>
            </a:r>
            <a:r>
              <a:rPr sz="900" spc="-10" dirty="0">
                <a:latin typeface="Calibri"/>
                <a:cs typeface="Calibri"/>
              </a:rPr>
              <a:t>gedebrideerd,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ontstekingsverschijnselen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roodheid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warmte.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Schone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genezingstendenz.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Epithelialisatie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zichtbaar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vanuit</a:t>
            </a:r>
            <a:r>
              <a:rPr sz="900" spc="-10" dirty="0">
                <a:latin typeface="Calibri"/>
                <a:cs typeface="Calibri"/>
              </a:rPr>
              <a:t> wondranden.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wonden,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enig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korstvorming.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Stop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Dressing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doorgaan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Balm.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35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genezende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huid.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Wqordt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Balm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629" y="6857492"/>
            <a:ext cx="2895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Raymond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Gerwen,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Wondverpleegkundige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BiologiQ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5632" y="1956816"/>
            <a:ext cx="1944624" cy="25908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32176" y="1956816"/>
            <a:ext cx="1944624" cy="25908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98720" y="1956816"/>
            <a:ext cx="1943100" cy="25908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5632" y="4765547"/>
            <a:ext cx="1944624" cy="25923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98720" y="4765547"/>
            <a:ext cx="1943100" cy="25755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32176" y="4748784"/>
            <a:ext cx="1956816" cy="260908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2272" y="4587240"/>
            <a:ext cx="2784348" cy="19751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2484" y="1984248"/>
            <a:ext cx="2770632" cy="19324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2272" y="1984248"/>
            <a:ext cx="2749295" cy="193243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005711"/>
            <a:ext cx="32823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Dehiscente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geïnfecteerde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wond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64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589403"/>
            <a:ext cx="314833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stadium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Wound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Dressing.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verbandwissel.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686936"/>
            <a:ext cx="199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Granulerende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epithelialiserende</a:t>
            </a:r>
            <a:r>
              <a:rPr sz="900" spc="8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098416"/>
            <a:ext cx="756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64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42252"/>
            <a:ext cx="21164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891276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44520" y="6298819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Times New Roman"/>
                <a:cs typeface="Times New Roman"/>
              </a:rPr>
              <a:t>Foto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0998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9852" y="5152644"/>
            <a:ext cx="2663952" cy="15849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21735" y="3279647"/>
            <a:ext cx="2590800" cy="158495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9852" y="3279647"/>
            <a:ext cx="2663952" cy="158495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21735" y="1336547"/>
            <a:ext cx="2590800" cy="15849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9852" y="1336547"/>
            <a:ext cx="2663952" cy="158496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08953" y="1357325"/>
            <a:ext cx="257683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Sinus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Pilonidalis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91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08953" y="1941703"/>
            <a:ext cx="484187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16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 4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jaren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 sinus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Pilonidalis.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eenmaal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10" dirty="0">
                <a:latin typeface="Calibri"/>
                <a:cs typeface="Calibri"/>
              </a:rPr>
              <a:t> gesloten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geweest.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meervoudig</a:t>
            </a:r>
            <a:r>
              <a:rPr sz="900" dirty="0">
                <a:latin typeface="Calibri"/>
                <a:cs typeface="Calibri"/>
              </a:rPr>
              <a:t> incisie 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drainage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driemaal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excisie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OK.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klachten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minder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school.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Daarom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ergotherapie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zitkussen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waardoor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schoolgang </a:t>
            </a:r>
            <a:r>
              <a:rPr sz="900" dirty="0">
                <a:latin typeface="Calibri"/>
                <a:cs typeface="Calibri"/>
              </a:rPr>
              <a:t>weer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mogelijk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Verschillende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wondbehandelingen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ingezet,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waaronder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ook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AdvaCyn, echter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heden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zonder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10" dirty="0">
                <a:latin typeface="Calibri"/>
                <a:cs typeface="Calibri"/>
              </a:rPr>
              <a:t> succes.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08953" y="2902077"/>
            <a:ext cx="4826635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26035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Bleke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wondbodem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weefsel.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Wondgrootte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cm.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geur, </a:t>
            </a:r>
            <a:r>
              <a:rPr sz="900" spc="-10" dirty="0">
                <a:latin typeface="Calibri"/>
                <a:cs typeface="Calibri"/>
              </a:rPr>
              <a:t>wondomgeving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gezond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uit.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 </a:t>
            </a:r>
            <a:r>
              <a:rPr sz="900" spc="-10" dirty="0">
                <a:latin typeface="Calibri"/>
                <a:cs typeface="Calibri"/>
              </a:rPr>
              <a:t>ondermijning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richting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distaal.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1.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dagelijks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10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minuten AdvaCyn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paar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druppels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Revamilgel 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Afgedekt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absorberend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  <a:p>
            <a:pPr marL="12700" marR="16256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Wond: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2.5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2.8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richting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distaal.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weefsel</a:t>
            </a:r>
            <a:r>
              <a:rPr sz="900" spc="-10" dirty="0">
                <a:latin typeface="Calibri"/>
                <a:cs typeface="Calibri"/>
              </a:rPr>
              <a:t> aanwezig.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Wondbodem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vitaal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qua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kleur.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Exsudaat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++.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Riekt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Omgeving 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wondranden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normaal.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08953" y="4273677"/>
            <a:ext cx="46920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Wond: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richting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distaal.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voelt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weefsel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steviger,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bovenzijde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nog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weefsel. Exsudaat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++.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Riekt niet. </a:t>
            </a:r>
            <a:r>
              <a:rPr sz="900" spc="-10" dirty="0">
                <a:latin typeface="Calibri"/>
                <a:cs typeface="Calibri"/>
              </a:rPr>
              <a:t>Epithelialisatie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zichtbaar.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Collagen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Revamilgel op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wondbodem.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23340" y="901700"/>
            <a:ext cx="4779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pc="-50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  <a:r>
              <a:rPr b="0" spc="-8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E46E1F"/>
                </a:solidFill>
              </a:rPr>
              <a:t>AdvaCyn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99050" y="265798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90317" y="6478270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Foto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90317" y="265798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90317" y="460324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99050" y="460324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3516248" y="5106416"/>
            <a:ext cx="645160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28</a:t>
            </a:r>
            <a:endParaRPr sz="900">
              <a:latin typeface="Calibri"/>
              <a:cs typeface="Calibri"/>
            </a:endParaRPr>
          </a:p>
          <a:p>
            <a:pPr marL="12700" marR="47434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Wond: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1.5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richting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distaal.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bovenzijde voos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weefsel</a:t>
            </a:r>
            <a:r>
              <a:rPr sz="900" spc="-10" dirty="0">
                <a:latin typeface="Calibri"/>
                <a:cs typeface="Calibri"/>
              </a:rPr>
              <a:t> aanwezig.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aangestipt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zilvernitraat.</a:t>
            </a:r>
            <a:r>
              <a:rPr sz="900" spc="18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herstart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Collagen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Revamilgel.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Doorgaan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AdvaCyn.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53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gegaan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dicht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geweest.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Smal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defect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1.7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lang.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Klein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speldenknopje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distale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zijde.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Herstart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Revamilgel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2x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Mevrouw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gaan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hardlopen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kort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scooter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waar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20" dirty="0">
                <a:latin typeface="Calibri"/>
                <a:cs typeface="Calibri"/>
              </a:rPr>
              <a:t> zit.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16248" y="6203950"/>
            <a:ext cx="500697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70</a:t>
            </a:r>
            <a:endParaRPr sz="900">
              <a:latin typeface="Calibri"/>
              <a:cs typeface="Calibri"/>
            </a:endParaRPr>
          </a:p>
          <a:p>
            <a:pPr marL="12700" marR="114236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Wond: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0.3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diep.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geur. Ziet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Exsudaat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+.</a:t>
            </a:r>
            <a:r>
              <a:rPr sz="900" spc="1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Klein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wondje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distale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0.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Doorgaan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AdvaCyn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Revamilgel 2x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huid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rondom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versterken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Balm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ingezet.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16248" y="6889495"/>
            <a:ext cx="644017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98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gesloten</a:t>
            </a:r>
            <a:r>
              <a:rPr sz="900" dirty="0">
                <a:latin typeface="Calibri"/>
                <a:cs typeface="Calibri"/>
              </a:rPr>
              <a:t>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Klein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hematoom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zichtbaar.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VAS: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klachten.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huidverzorging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Balm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continueren.</a:t>
            </a:r>
            <a:endParaRPr sz="900">
              <a:latin typeface="Calibri"/>
              <a:cs typeface="Calibri"/>
            </a:endParaRPr>
          </a:p>
          <a:p>
            <a:pPr marL="12700" marR="372110">
              <a:lnSpc>
                <a:spcPct val="100000"/>
              </a:lnSpc>
              <a:spcBef>
                <a:spcPts val="108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Westfriesgasthuis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Barbara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Jong (VS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i.o.),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Ivonne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Botman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(stoma-wondconsulent)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Jacqueline</a:t>
            </a:r>
            <a:r>
              <a:rPr sz="900" i="1" spc="19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Dol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(stoma-wondconsulent)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 Dr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Haan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(traumachirurg), </a:t>
            </a:r>
            <a:r>
              <a:rPr sz="900" i="1" spc="-20" dirty="0">
                <a:latin typeface="Calibri"/>
                <a:cs typeface="Calibri"/>
              </a:rPr>
              <a:t>Hoorn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4721352"/>
            <a:ext cx="2118360" cy="30007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9435" y="1624583"/>
            <a:ext cx="2209800" cy="275539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552" y="1624583"/>
            <a:ext cx="2090927" cy="27553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005711"/>
            <a:ext cx="2668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voetulcus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D1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112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741803"/>
            <a:ext cx="1064895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85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Type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20" dirty="0">
                <a:latin typeface="Calibri"/>
                <a:cs typeface="Calibri"/>
              </a:rPr>
              <a:t> Gel.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Granulerende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4113657"/>
            <a:ext cx="1433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17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wordt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zichtbaar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kleiner.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525517"/>
            <a:ext cx="762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112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57492"/>
            <a:ext cx="3230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Bronovoziekenhuis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Oscar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Groenhart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(wondverpleegkundige)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–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i="1" dirty="0">
                <a:latin typeface="Calibri"/>
                <a:cs typeface="Calibri"/>
              </a:rPr>
              <a:t>Den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Haag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Revamil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Wound</a:t>
            </a:r>
            <a:r>
              <a:rPr b="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Care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388102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63470" y="7414971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Foto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63470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69435" y="4721352"/>
            <a:ext cx="2209800" cy="295808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5388102" y="7414971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Foto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068" rIns="0" bIns="0" rtlCol="0">
            <a:spAutoFit/>
          </a:bodyPr>
          <a:lstStyle/>
          <a:p>
            <a:pPr marL="3964304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Sorelex</a:t>
            </a:r>
            <a:r>
              <a:rPr sz="1950" spc="-15" baseline="47008" dirty="0">
                <a:solidFill>
                  <a:srgbClr val="E46E1F"/>
                </a:solidFill>
              </a:rPr>
              <a:t>®</a:t>
            </a:r>
            <a:endParaRPr sz="1950" baseline="47008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7702" y="2061743"/>
            <a:ext cx="3753712" cy="494568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365629" y="6544767"/>
            <a:ext cx="6314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3-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laags</a:t>
            </a:r>
            <a:r>
              <a:rPr sz="1800" spc="-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wondverband</a:t>
            </a:r>
            <a:r>
              <a:rPr sz="1800" spc="-2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op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basis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van</a:t>
            </a:r>
            <a:r>
              <a:rPr sz="1800" spc="-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hyaluronzuur</a:t>
            </a:r>
            <a:r>
              <a:rPr sz="180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1800" spc="-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octenidine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224" y="2200655"/>
            <a:ext cx="1383791" cy="184556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67355" y="2208276"/>
            <a:ext cx="1383791" cy="184556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33444" y="2208276"/>
            <a:ext cx="1368552" cy="184556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59908" y="2209800"/>
            <a:ext cx="1385315" cy="18455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4983" y="4107179"/>
            <a:ext cx="1383792" cy="18455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58211" y="4107179"/>
            <a:ext cx="1383791" cy="18455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16679" y="4107179"/>
            <a:ext cx="1385315" cy="184556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59908" y="4107179"/>
            <a:ext cx="1368552" cy="184556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385431" y="193433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Veneus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ulcus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28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85431" y="2518028"/>
            <a:ext cx="3033395" cy="4048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ptos" panose="020B0004020202020204" pitchFamily="34" charset="0"/>
                <a:cs typeface="Calibri"/>
              </a:rPr>
              <a:t>Patient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Vrouw,</a:t>
            </a:r>
            <a:r>
              <a:rPr sz="9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96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jaar</a:t>
            </a:r>
            <a:r>
              <a:rPr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Chronisch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veneuze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ulcus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Oudere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dame</a:t>
            </a:r>
            <a:r>
              <a:rPr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wonende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in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woonwijkcentrum.</a:t>
            </a:r>
            <a:r>
              <a:rPr sz="900" spc="12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ADL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zorgafhankelijk.</a:t>
            </a:r>
            <a:r>
              <a:rPr sz="900" spc="5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Mobiliteit:</a:t>
            </a:r>
            <a:r>
              <a:rPr sz="900" spc="7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rolstoelgebonden.</a:t>
            </a:r>
            <a:r>
              <a:rPr sz="900" spc="114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Voedingsstatus: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goed.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Geen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allergie.</a:t>
            </a:r>
            <a:r>
              <a:rPr sz="900" spc="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In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VG: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vaatlijden,</a:t>
            </a:r>
            <a:r>
              <a:rPr sz="900" spc="1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schildklierproblematiek</a:t>
            </a:r>
            <a:r>
              <a:rPr sz="900" spc="3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en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HF.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DM.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Ulcus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bestaande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vanaf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juni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2020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op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basis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van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vaatlijden.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Geen</a:t>
            </a:r>
            <a:r>
              <a:rPr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medische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interventies meer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mogelijk.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Dreiging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amputatie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onderbeen,</a:t>
            </a:r>
            <a:r>
              <a:rPr sz="900" dirty="0">
                <a:latin typeface="Aptos" panose="020B0004020202020204" pitchFamily="34" charset="0"/>
                <a:cs typeface="Calibri"/>
              </a:rPr>
              <a:t> Cliënt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wilt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dit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niet.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 marR="35052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2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jaar</a:t>
            </a:r>
            <a:r>
              <a:rPr sz="900" spc="-4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bekend</a:t>
            </a:r>
            <a:r>
              <a:rPr sz="900" spc="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met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veneus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ulcus,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Later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arterieel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gemengd.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Diverse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behandelingen</a:t>
            </a:r>
            <a:r>
              <a:rPr sz="900" spc="3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gestart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en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gefaald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Doel: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wondsluiting,</a:t>
            </a:r>
            <a:r>
              <a:rPr sz="900" spc="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voorkomen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amputatie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1:</a:t>
            </a:r>
            <a:r>
              <a:rPr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spc="-50" dirty="0">
                <a:latin typeface="Aptos" panose="020B0004020202020204" pitchFamily="34" charset="0"/>
                <a:cs typeface="Calibri"/>
              </a:rPr>
              <a:t>0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Wondbed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vol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beslag/necrose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2:</a:t>
            </a:r>
            <a:r>
              <a:rPr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spc="-50" dirty="0">
                <a:latin typeface="Aptos" panose="020B0004020202020204" pitchFamily="34" charset="0"/>
                <a:cs typeface="Calibri"/>
              </a:rPr>
              <a:t>4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dirty="0">
                <a:latin typeface="Aptos" panose="020B0004020202020204" pitchFamily="34" charset="0"/>
                <a:cs typeface="Calibri"/>
              </a:rPr>
              <a:t>Mooi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rood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granulatieweefsel</a:t>
            </a:r>
            <a:r>
              <a:rPr sz="900" spc="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zichtbaar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en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minder 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diep.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spc="-10" dirty="0">
                <a:latin typeface="Aptos" panose="020B0004020202020204" pitchFamily="34" charset="0"/>
                <a:cs typeface="Calibri"/>
              </a:rPr>
              <a:t>Wondranden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schoon</a:t>
            </a:r>
            <a:r>
              <a:rPr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en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minder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exsudaat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vorming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Aptos" panose="020B0004020202020204" pitchFamily="34" charset="0"/>
                <a:cs typeface="Calibri"/>
              </a:rPr>
              <a:t>Licht</a:t>
            </a:r>
            <a:r>
              <a:rPr sz="900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beslag/necrose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aanwezig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4:</a:t>
            </a:r>
            <a:r>
              <a:rPr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spc="-25" dirty="0">
                <a:latin typeface="Aptos" panose="020B0004020202020204" pitchFamily="34" charset="0"/>
                <a:cs typeface="Calibri"/>
              </a:rPr>
              <a:t>14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 marR="1199515">
              <a:lnSpc>
                <a:spcPct val="11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Wond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is meer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oppervlakkig,</a:t>
            </a:r>
            <a:r>
              <a:rPr sz="900" spc="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mooi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rood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Zichtbaar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kleiner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in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oppervlakte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8:</a:t>
            </a:r>
            <a:r>
              <a:rPr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b="1" spc="-25" dirty="0">
                <a:latin typeface="Aptos" panose="020B0004020202020204" pitchFamily="34" charset="0"/>
                <a:cs typeface="Calibri"/>
              </a:rPr>
              <a:t>28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 marR="542925">
              <a:lnSpc>
                <a:spcPct val="11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Wond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epithelialiseert</a:t>
            </a:r>
            <a:r>
              <a:rPr sz="900" spc="5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aan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de</a:t>
            </a:r>
            <a:r>
              <a:rPr sz="900" spc="1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wondranden</a:t>
            </a:r>
            <a:r>
              <a:rPr sz="900" spc="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en</a:t>
            </a:r>
            <a:r>
              <a:rPr sz="900" spc="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is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meer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oppervlakkig</a:t>
            </a:r>
            <a:endParaRPr sz="900" dirty="0">
              <a:latin typeface="Aptos" panose="020B0004020202020204" pitchFamily="34" charset="0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5431" y="6831888"/>
            <a:ext cx="1821814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Meander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Thuiszorg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Zuid </a:t>
            </a:r>
            <a:r>
              <a:rPr sz="900" i="1" spc="-10" dirty="0">
                <a:latin typeface="Calibri"/>
                <a:cs typeface="Calibri"/>
              </a:rPr>
              <a:t>Limburg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Sorelex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7385431" y="7156119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7847" y="2689860"/>
            <a:ext cx="7153909" cy="2801620"/>
            <a:chOff x="307847" y="2689860"/>
            <a:chExt cx="7153909" cy="2801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1703" y="2727722"/>
              <a:ext cx="1749673" cy="27253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30323" y="2886456"/>
              <a:ext cx="1252727" cy="22204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847" y="2689860"/>
              <a:ext cx="1812036" cy="279196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919" y="2884932"/>
              <a:ext cx="1242060" cy="22219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3324" y="2689860"/>
              <a:ext cx="1822577" cy="2798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68396" y="2884932"/>
              <a:ext cx="1252727" cy="22280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11395" y="2700528"/>
              <a:ext cx="1818004" cy="279044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06468" y="2895600"/>
              <a:ext cx="1248155" cy="22204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44895" y="2702052"/>
              <a:ext cx="1816607" cy="27875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39968" y="2897124"/>
              <a:ext cx="1246632" cy="221742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385431" y="193433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Veneus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ulcus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39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85431" y="2518028"/>
            <a:ext cx="3053715" cy="384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56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Chronisch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veneus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ulcus</a:t>
            </a:r>
            <a:endParaRPr sz="9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Op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16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jarige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leeftijd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geschept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auto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gevolg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onderbenen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verbrijzeld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hersenletsel.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Deel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kuitspier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verloren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gegaan,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deformatie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onderbeen.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Hierdoor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verminderde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doorbloeding.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1993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opnieuw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gevallen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scootmobiel,</a:t>
            </a:r>
            <a:r>
              <a:rPr sz="900" dirty="0">
                <a:latin typeface="Calibri"/>
                <a:cs typeface="Calibri"/>
              </a:rPr>
              <a:t> 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op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linker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tibia.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Sindsdien wond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open,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ondanks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Dermatoloog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verschillende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producten,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zoals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 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laatste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periode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Aquacell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Ag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(meermalen), </a:t>
            </a:r>
            <a:r>
              <a:rPr sz="900" spc="-10" dirty="0">
                <a:latin typeface="Calibri"/>
                <a:cs typeface="Calibri"/>
              </a:rPr>
              <a:t>Principelle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IF,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Principelle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Matrix,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Principelle honing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gel,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REOXXcare,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etc.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Draagt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compressiekousen.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Schilferige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huid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onderbeen.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 dirty="0">
              <a:latin typeface="Calibri"/>
              <a:cs typeface="Calibri"/>
            </a:endParaRPr>
          </a:p>
          <a:p>
            <a:pPr marL="12700" marR="12382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Wondbed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&gt;30%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geel,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exsudaat.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Sorelex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driemaal</a:t>
            </a:r>
            <a:r>
              <a:rPr sz="900" spc="-25" dirty="0">
                <a:latin typeface="Calibri"/>
                <a:cs typeface="Calibri"/>
              </a:rPr>
              <a:t> per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Cetamacrogol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omliggende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huid.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1,5</a:t>
            </a:r>
            <a:r>
              <a:rPr sz="900" spc="-25" dirty="0">
                <a:latin typeface="Calibri"/>
                <a:cs typeface="Calibri"/>
              </a:rPr>
              <a:t> cm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7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100%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exsudaat.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Hyperkeratose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sterk</a:t>
            </a: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latin typeface="Calibri"/>
                <a:cs typeface="Calibri"/>
              </a:rPr>
              <a:t>verminderd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omliggende</a:t>
            </a:r>
            <a:r>
              <a:rPr sz="900" spc="-20" dirty="0">
                <a:latin typeface="Calibri"/>
                <a:cs typeface="Calibri"/>
              </a:rPr>
              <a:t> huid.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95"/>
              </a:spcBef>
            </a:pPr>
            <a:endParaRPr sz="9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39</a:t>
            </a:r>
            <a:endParaRPr sz="900" dirty="0">
              <a:latin typeface="Calibri"/>
              <a:cs typeface="Calibri"/>
            </a:endParaRPr>
          </a:p>
          <a:p>
            <a:pPr marL="12700" marR="354965">
              <a:lnSpc>
                <a:spcPct val="11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100%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ongeveer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0,2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5" dirty="0">
                <a:latin typeface="Calibri"/>
                <a:cs typeface="Calibri"/>
              </a:rPr>
              <a:t> 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onveranderd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 exsudaat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productie. </a:t>
            </a:r>
            <a:r>
              <a:rPr sz="900" spc="-10" dirty="0">
                <a:latin typeface="Calibri"/>
                <a:cs typeface="Calibri"/>
              </a:rPr>
              <a:t>Verdenking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osteomyelitis.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opnieuw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beoordeling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luidt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 </a:t>
            </a:r>
            <a:r>
              <a:rPr sz="900" spc="-10" dirty="0">
                <a:latin typeface="Calibri"/>
                <a:cs typeface="Calibri"/>
              </a:rPr>
              <a:t>diagnose: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chronische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osteomyelitis,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advies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behandelen,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mits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verergering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klachten.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85431" y="6955332"/>
            <a:ext cx="28416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Monique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Vinkenborg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Karen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Brans,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verpleegkundige,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Sorelex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7385431" y="7134783"/>
            <a:ext cx="110807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Buurtzorg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Purmerend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85431" y="741672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0B4AB-239A-9AB7-2130-C2715DF25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>
            <a:extLst>
              <a:ext uri="{FF2B5EF4-FFF2-40B4-BE49-F238E27FC236}">
                <a16:creationId xmlns:a16="http://schemas.microsoft.com/office/drawing/2014/main" id="{14C580FB-0CD1-3AE8-E1EE-3869B8F5E7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D16218"/>
                </a:solidFill>
              </a:rPr>
              <a:t>Sorelex</a:t>
            </a:r>
            <a:r>
              <a:rPr sz="2400" spc="-15" baseline="24305" dirty="0">
                <a:solidFill>
                  <a:srgbClr val="D16218"/>
                </a:solidFill>
              </a:rPr>
              <a:t>®</a:t>
            </a:r>
            <a:endParaRPr sz="2400" baseline="24305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AE40F43-BEA6-6112-B06D-8474E3632002}"/>
              </a:ext>
            </a:extLst>
          </p:cNvPr>
          <p:cNvSpPr txBox="1"/>
          <p:nvPr/>
        </p:nvSpPr>
        <p:spPr>
          <a:xfrm>
            <a:off x="7324343" y="1941723"/>
            <a:ext cx="3022171" cy="49689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315"/>
              </a:lnSpc>
              <a:spcBef>
                <a:spcPts val="90"/>
              </a:spcBef>
            </a:pPr>
            <a:r>
              <a:rPr sz="1200" b="1" spc="-10" dirty="0" err="1">
                <a:latin typeface="Aptos" panose="020B0004020202020204" pitchFamily="34" charset="0"/>
                <a:cs typeface="Calibri"/>
              </a:rPr>
              <a:t>Veneuze</a:t>
            </a:r>
            <a:r>
              <a:rPr sz="1200" b="1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1200" b="1" dirty="0" err="1">
                <a:latin typeface="Aptos" panose="020B0004020202020204" pitchFamily="34" charset="0"/>
                <a:cs typeface="Calibri"/>
              </a:rPr>
              <a:t>Ulc</a:t>
            </a:r>
            <a:r>
              <a:rPr lang="nl-NL" sz="1200" b="1" dirty="0" err="1">
                <a:latin typeface="Aptos" panose="020B0004020202020204" pitchFamily="34" charset="0"/>
                <a:cs typeface="Calibri"/>
              </a:rPr>
              <a:t>us</a:t>
            </a:r>
            <a:r>
              <a:rPr sz="12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1200" b="1" spc="-10" dirty="0" err="1">
                <a:latin typeface="Aptos" panose="020B0004020202020204" pitchFamily="34" charset="0"/>
                <a:cs typeface="Calibri"/>
              </a:rPr>
              <a:t>onderbeen</a:t>
            </a:r>
            <a:r>
              <a:rPr lang="nl-NL" sz="1200" b="1" spc="-10" dirty="0">
                <a:latin typeface="Aptos" panose="020B0004020202020204" pitchFamily="34" charset="0"/>
                <a:cs typeface="Calibri"/>
              </a:rPr>
              <a:t> </a:t>
            </a:r>
            <a:endParaRPr sz="12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ts val="1315"/>
              </a:lnSpc>
            </a:pPr>
            <a:r>
              <a:rPr sz="12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Totale</a:t>
            </a:r>
            <a:r>
              <a:rPr sz="1200" b="1" spc="-2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duur</a:t>
            </a:r>
            <a:r>
              <a:rPr sz="1200" b="1" spc="-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behandeling:</a:t>
            </a:r>
            <a:r>
              <a:rPr sz="1200" b="1" spc="-2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 spc="-2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49 </a:t>
            </a:r>
            <a:r>
              <a:rPr sz="1200" b="1" spc="-10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dagen</a:t>
            </a:r>
            <a:endParaRPr sz="12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900" b="1" spc="-10" dirty="0">
                <a:latin typeface="Aptos" panose="020B0004020202020204" pitchFamily="34" charset="0"/>
                <a:cs typeface="Calibri"/>
              </a:rPr>
              <a:t>Patient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00" spc="-10" dirty="0">
                <a:latin typeface="Aptos" panose="020B0004020202020204" pitchFamily="34" charset="0"/>
                <a:cs typeface="Calibri"/>
              </a:rPr>
              <a:t>Vrouw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nl-NL" sz="900" b="1" dirty="0">
                <a:latin typeface="Aptos" panose="020B0004020202020204" pitchFamily="34" charset="0"/>
                <a:cs typeface="Times New Roman"/>
              </a:rPr>
              <a:t>Veneus Ulcus </a:t>
            </a:r>
            <a:r>
              <a:rPr lang="nl-NL" sz="900" b="1" dirty="0" err="1">
                <a:latin typeface="Aptos" panose="020B0004020202020204" pitchFamily="34" charset="0"/>
                <a:cs typeface="Times New Roman"/>
              </a:rPr>
              <a:t>malleolus</a:t>
            </a:r>
            <a:endParaRPr sz="900" dirty="0">
              <a:latin typeface="Aptos" panose="020B0004020202020204" pitchFamily="34" charset="0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Complexe wond, langdurig behandeld 4 maanden:</a:t>
            </a:r>
          </a:p>
          <a:p>
            <a:pPr marL="12700" marR="5080">
              <a:lnSpc>
                <a:spcPct val="100000"/>
              </a:lnSpc>
            </a:pPr>
            <a:r>
              <a:rPr lang="nl-NL" sz="900" dirty="0" err="1">
                <a:latin typeface="Aptos" panose="020B0004020202020204" pitchFamily="34" charset="0"/>
                <a:cs typeface="Times New Roman"/>
              </a:rPr>
              <a:t>Flaminal</a:t>
            </a:r>
            <a:endParaRPr lang="nl-NL" sz="900" dirty="0">
              <a:latin typeface="Aptos" panose="020B0004020202020204" pitchFamily="34" charset="0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Schuimverbanden</a:t>
            </a:r>
          </a:p>
          <a:p>
            <a:pPr marL="12700" marR="508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Start </a:t>
            </a:r>
            <a:r>
              <a:rPr lang="nl-NL" sz="900" dirty="0" err="1">
                <a:latin typeface="Aptos" panose="020B0004020202020204" pitchFamily="34" charset="0"/>
                <a:cs typeface="Times New Roman"/>
              </a:rPr>
              <a:t>Sorelex</a:t>
            </a:r>
            <a:r>
              <a:rPr lang="nl-NL" sz="900" dirty="0">
                <a:latin typeface="Aptos" panose="020B0004020202020204" pitchFamily="34" charset="0"/>
                <a:cs typeface="Times New Roman"/>
              </a:rPr>
              <a:t>  </a:t>
            </a:r>
            <a:r>
              <a:rPr lang="nl-NL" sz="900" dirty="0" err="1">
                <a:latin typeface="Aptos" panose="020B0004020202020204" pitchFamily="34" charset="0"/>
                <a:cs typeface="Times New Roman"/>
              </a:rPr>
              <a:t>icm</a:t>
            </a:r>
            <a:r>
              <a:rPr lang="nl-NL" sz="900" dirty="0">
                <a:latin typeface="Aptos" panose="020B0004020202020204" pitchFamily="34" charset="0"/>
                <a:cs typeface="Times New Roman"/>
              </a:rPr>
              <a:t> compressie</a:t>
            </a:r>
            <a:endParaRPr sz="900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</a:pPr>
            <a:endParaRPr lang="nl-NL" sz="900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Foto 1: 29 sept 2024</a:t>
            </a:r>
          </a:p>
          <a:p>
            <a:pPr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Startfoto met zinkoxide smeersel op de wondrand</a:t>
            </a:r>
          </a:p>
          <a:p>
            <a:pPr>
              <a:lnSpc>
                <a:spcPct val="100000"/>
              </a:lnSpc>
            </a:pPr>
            <a:endParaRPr lang="nl-NL" sz="900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Foto 2: 29 sept 2024</a:t>
            </a:r>
          </a:p>
          <a:p>
            <a:pPr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Schoongemaakt, uitgangspositie</a:t>
            </a:r>
          </a:p>
          <a:p>
            <a:pPr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Zichtbaar inflammatie beeld</a:t>
            </a:r>
            <a:endParaRPr sz="900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lang="nl-NL" sz="900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Foto 3: 8 okt 2024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Wonden worden kleiner, </a:t>
            </a:r>
            <a:r>
              <a:rPr lang="nl-NL" sz="900" dirty="0" err="1">
                <a:latin typeface="Aptos" panose="020B0004020202020204" pitchFamily="34" charset="0"/>
                <a:cs typeface="Times New Roman"/>
              </a:rPr>
              <a:t>debris</a:t>
            </a:r>
            <a:r>
              <a:rPr lang="nl-NL" sz="900" dirty="0">
                <a:latin typeface="Aptos" panose="020B0004020202020204" pitchFamily="34" charset="0"/>
                <a:cs typeface="Times New Roman"/>
              </a:rPr>
              <a:t> wordt verwijderd door de </a:t>
            </a:r>
            <a:r>
              <a:rPr lang="nl-NL" sz="900" dirty="0" err="1">
                <a:latin typeface="Aptos" panose="020B0004020202020204" pitchFamily="34" charset="0"/>
                <a:cs typeface="Times New Roman"/>
              </a:rPr>
              <a:t>Sorelex</a:t>
            </a:r>
            <a:r>
              <a:rPr lang="nl-NL" sz="900" dirty="0">
                <a:latin typeface="Aptos" panose="020B0004020202020204" pitchFamily="34" charset="0"/>
                <a:cs typeface="Times New Roman"/>
              </a:rPr>
              <a:t>, </a:t>
            </a:r>
            <a:r>
              <a:rPr lang="nl-NL" sz="900" dirty="0" err="1">
                <a:latin typeface="Aptos" panose="020B0004020202020204" pitchFamily="34" charset="0"/>
                <a:cs typeface="Times New Roman"/>
              </a:rPr>
              <a:t>epithelialisatie</a:t>
            </a:r>
            <a:r>
              <a:rPr lang="nl-NL" sz="900" dirty="0">
                <a:latin typeface="Aptos" panose="020B0004020202020204" pitchFamily="34" charset="0"/>
                <a:cs typeface="Times New Roman"/>
              </a:rPr>
              <a:t> zichtbaar in het wondbed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lang="nl-NL" sz="900" dirty="0">
              <a:latin typeface="Aptos" panose="020B0004020202020204" pitchFamily="34" charset="0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Foto 4: 17 nov 2024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  <a:r>
              <a:rPr lang="nl-NL" sz="900" dirty="0">
                <a:latin typeface="Aptos" panose="020B0004020202020204" pitchFamily="34" charset="0"/>
                <a:cs typeface="Times New Roman"/>
              </a:rPr>
              <a:t>Wond is voor 95% gesloten</a:t>
            </a: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900" dirty="0">
              <a:latin typeface="Aptos" panose="020B0004020202020204" pitchFamily="34" charset="0"/>
              <a:cs typeface="Times New Roman"/>
            </a:endParaRPr>
          </a:p>
          <a:p>
            <a:pPr marL="12700" marR="26670">
              <a:lnSpc>
                <a:spcPct val="110000"/>
              </a:lnSpc>
            </a:pPr>
            <a:endParaRPr lang="nl-NL" sz="900" b="1" i="1" spc="-10" dirty="0">
              <a:latin typeface="Aptos" panose="020B0004020202020204" pitchFamily="34" charset="0"/>
              <a:cs typeface="Times New Roman"/>
            </a:endParaRPr>
          </a:p>
          <a:p>
            <a:pPr marL="12700" marR="26670">
              <a:lnSpc>
                <a:spcPct val="110000"/>
              </a:lnSpc>
            </a:pPr>
            <a:endParaRPr lang="nl-NL" sz="900" b="1" i="1" spc="-10" dirty="0">
              <a:latin typeface="Aptos" panose="020B0004020202020204" pitchFamily="34" charset="0"/>
              <a:cs typeface="Times New Roman"/>
            </a:endParaRPr>
          </a:p>
          <a:p>
            <a:pPr marL="12700" marR="26670">
              <a:lnSpc>
                <a:spcPct val="110000"/>
              </a:lnSpc>
            </a:pPr>
            <a:endParaRPr lang="nl-NL" sz="900" b="1" i="1" spc="-10" dirty="0">
              <a:latin typeface="Aptos" panose="020B0004020202020204" pitchFamily="34" charset="0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nl-NL" sz="900" i="1" dirty="0">
                <a:latin typeface="Aptos" panose="020B0004020202020204" pitchFamily="34" charset="0"/>
                <a:cs typeface="Calibri"/>
              </a:rPr>
              <a:t>Case:</a:t>
            </a:r>
            <a:r>
              <a:rPr lang="nl-NL" sz="900" i="1" spc="-40" dirty="0">
                <a:latin typeface="Aptos" panose="020B0004020202020204" pitchFamily="34" charset="0"/>
                <a:cs typeface="Calibri"/>
              </a:rPr>
              <a:t> Team </a:t>
            </a:r>
            <a:r>
              <a:rPr lang="nl-NL" sz="900" i="1" spc="-40" dirty="0" err="1">
                <a:latin typeface="Aptos" panose="020B0004020202020204" pitchFamily="34" charset="0"/>
                <a:cs typeface="Calibri"/>
              </a:rPr>
              <a:t>Amarijn</a:t>
            </a:r>
            <a:r>
              <a:rPr lang="nl-NL" sz="900" i="1" spc="-40" dirty="0">
                <a:latin typeface="Aptos" panose="020B0004020202020204" pitchFamily="34" charset="0"/>
                <a:cs typeface="Calibri"/>
              </a:rPr>
              <a:t> / WVO Zorg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nl-NL" sz="900" i="1" dirty="0">
                <a:latin typeface="Calibri"/>
                <a:cs typeface="Calibri"/>
              </a:rPr>
              <a:t>Rosemarie</a:t>
            </a:r>
            <a:r>
              <a:rPr lang="nl-NL" sz="900" i="1" spc="-5" dirty="0">
                <a:latin typeface="Calibri"/>
                <a:cs typeface="Calibri"/>
              </a:rPr>
              <a:t> </a:t>
            </a:r>
            <a:r>
              <a:rPr lang="nl-NL" sz="900" i="1" dirty="0">
                <a:latin typeface="Calibri"/>
                <a:cs typeface="Calibri"/>
              </a:rPr>
              <a:t>den Dekker, wondverpleegkundige</a:t>
            </a:r>
            <a:endParaRPr lang="nl-NL" sz="900" i="1" spc="-40" dirty="0">
              <a:latin typeface="Aptos" panose="020B0004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nl-NL" sz="900" i="1" spc="-10" dirty="0">
                <a:latin typeface="Aptos" panose="020B0004020202020204" pitchFamily="34" charset="0"/>
                <a:cs typeface="Calibri"/>
              </a:rPr>
              <a:t>Wondverpleegkundigen/consulenten intramuraal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 marR="26670">
              <a:lnSpc>
                <a:spcPct val="110000"/>
              </a:lnSpc>
            </a:pPr>
            <a:endParaRPr sz="800" dirty="0">
              <a:latin typeface="Aptos" panose="020B0004020202020204" pitchFamily="34" charset="0"/>
              <a:cs typeface="Times New Roman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EC926FF-958D-C2D2-98E8-A628F3CBD8B3}"/>
              </a:ext>
            </a:extLst>
          </p:cNvPr>
          <p:cNvSpPr txBox="1"/>
          <p:nvPr/>
        </p:nvSpPr>
        <p:spPr>
          <a:xfrm>
            <a:off x="7324343" y="7772056"/>
            <a:ext cx="18218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Meer</a:t>
            </a:r>
            <a:r>
              <a:rPr sz="8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gedetailleerde</a:t>
            </a: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informatie</a:t>
            </a:r>
            <a:r>
              <a:rPr sz="80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op</a:t>
            </a:r>
            <a:r>
              <a:rPr sz="8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aanvraag.</a:t>
            </a:r>
            <a:endParaRPr sz="800" dirty="0">
              <a:latin typeface="Times New Roman"/>
              <a:cs typeface="Times New Roman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FCB2B692-A27F-89EB-B7D3-BF224983EA9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8163BB9B-380E-0BEB-FFBC-50B78573D43D}"/>
              </a:ext>
            </a:extLst>
          </p:cNvPr>
          <p:cNvGrpSpPr/>
          <p:nvPr/>
        </p:nvGrpSpPr>
        <p:grpSpPr>
          <a:xfrm>
            <a:off x="571500" y="1943100"/>
            <a:ext cx="6298773" cy="4820997"/>
            <a:chOff x="571500" y="1943100"/>
            <a:chExt cx="6298773" cy="4820997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769E9723-695E-6B70-9E1A-7479CDF42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" y="1943100"/>
              <a:ext cx="3022175" cy="2266631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E7F1CACC-67E5-B83F-F40E-D2A9B50C8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00" y="1943100"/>
              <a:ext cx="3022173" cy="2266630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A87FF4F4-F00C-5C17-A265-CB93D1FAC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2" y="4497467"/>
              <a:ext cx="3022173" cy="2266630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5553B172-43C4-4CF2-C7CB-A3D306687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101" y="4497467"/>
              <a:ext cx="3022172" cy="2266629"/>
            </a:xfrm>
            <a:prstGeom prst="rect">
              <a:avLst/>
            </a:prstGeom>
          </p:spPr>
        </p:pic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CF2BBF2E-ED6F-4EAE-C086-C8A4D184A6CE}"/>
              </a:ext>
            </a:extLst>
          </p:cNvPr>
          <p:cNvSpPr txBox="1"/>
          <p:nvPr/>
        </p:nvSpPr>
        <p:spPr>
          <a:xfrm>
            <a:off x="571500" y="4230488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ptos" panose="020B0004020202020204" pitchFamily="34" charset="0"/>
              </a:rPr>
              <a:t>Foto 1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2BE718B8-B582-13BA-6167-945312E6E266}"/>
              </a:ext>
            </a:extLst>
          </p:cNvPr>
          <p:cNvSpPr txBox="1"/>
          <p:nvPr/>
        </p:nvSpPr>
        <p:spPr>
          <a:xfrm>
            <a:off x="571500" y="6784855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ptos" panose="020B0004020202020204" pitchFamily="34" charset="0"/>
              </a:rPr>
              <a:t>Foto 3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7231E9B1-EA6D-2E11-03E5-F5A8D683D48D}"/>
              </a:ext>
            </a:extLst>
          </p:cNvPr>
          <p:cNvSpPr txBox="1"/>
          <p:nvPr/>
        </p:nvSpPr>
        <p:spPr>
          <a:xfrm>
            <a:off x="3848100" y="4230488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ptos" panose="020B0004020202020204" pitchFamily="34" charset="0"/>
              </a:rPr>
              <a:t>Foto 2</a:t>
            </a: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0C70601B-BCDD-893B-3F88-7C61478DD7E8}"/>
              </a:ext>
            </a:extLst>
          </p:cNvPr>
          <p:cNvSpPr txBox="1"/>
          <p:nvPr/>
        </p:nvSpPr>
        <p:spPr>
          <a:xfrm>
            <a:off x="3848100" y="6784855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ptos" panose="020B0004020202020204" pitchFamily="34" charset="0"/>
              </a:rPr>
              <a:t>Foto 4</a:t>
            </a:r>
          </a:p>
        </p:txBody>
      </p:sp>
    </p:spTree>
    <p:extLst>
      <p:ext uri="{BB962C8B-B14F-4D97-AF65-F5344CB8AC3E}">
        <p14:creationId xmlns:p14="http://schemas.microsoft.com/office/powerpoint/2010/main" val="3057197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555" y="2933700"/>
            <a:ext cx="2176272" cy="16322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7328" y="2933700"/>
            <a:ext cx="2174748" cy="163220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555" y="4820411"/>
            <a:ext cx="2173223" cy="162915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67328" y="4818888"/>
            <a:ext cx="2176272" cy="163067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D16218"/>
                </a:solidFill>
              </a:rPr>
              <a:t>Sorelex</a:t>
            </a:r>
            <a:r>
              <a:rPr sz="2400" spc="-15" baseline="24305" dirty="0">
                <a:solidFill>
                  <a:srgbClr val="D16218"/>
                </a:solidFill>
              </a:rPr>
              <a:t>®</a:t>
            </a:r>
            <a:endParaRPr sz="2400" baseline="24305"/>
          </a:p>
        </p:txBody>
      </p:sp>
      <p:sp>
        <p:nvSpPr>
          <p:cNvPr id="7" name="object 7"/>
          <p:cNvSpPr txBox="1"/>
          <p:nvPr/>
        </p:nvSpPr>
        <p:spPr>
          <a:xfrm>
            <a:off x="7621905" y="2404110"/>
            <a:ext cx="2274570" cy="26066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315"/>
              </a:lnSpc>
              <a:spcBef>
                <a:spcPts val="90"/>
              </a:spcBef>
            </a:pPr>
            <a:r>
              <a:rPr sz="1100" b="1" spc="-10" dirty="0">
                <a:latin typeface="Calibri"/>
                <a:cs typeface="Calibri"/>
              </a:rPr>
              <a:t>Veneuze</a:t>
            </a:r>
            <a:r>
              <a:rPr sz="1100" b="1" spc="-30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Ulcera</a:t>
            </a:r>
            <a:r>
              <a:rPr sz="1100" b="1" spc="-25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onderbeen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15"/>
              </a:lnSpc>
            </a:pPr>
            <a:r>
              <a:rPr sz="1100" b="1" spc="-1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1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1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1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&lt;</a:t>
            </a:r>
            <a:r>
              <a:rPr sz="11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40</a:t>
            </a:r>
            <a:r>
              <a:rPr sz="11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750" b="1" spc="-10" dirty="0">
                <a:latin typeface="Calibri"/>
                <a:cs typeface="Calibri"/>
              </a:rPr>
              <a:t>Patient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750" spc="-10" dirty="0">
                <a:latin typeface="Calibri"/>
                <a:cs typeface="Calibri"/>
              </a:rPr>
              <a:t>Vrouw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800" b="1" dirty="0">
                <a:latin typeface="Times New Roman"/>
                <a:cs typeface="Times New Roman"/>
              </a:rPr>
              <a:t>Meerdere</a:t>
            </a:r>
            <a:r>
              <a:rPr sz="800" b="1" spc="-45" dirty="0">
                <a:latin typeface="Times New Roman"/>
                <a:cs typeface="Times New Roman"/>
              </a:rPr>
              <a:t> </a:t>
            </a:r>
            <a:r>
              <a:rPr sz="800" b="1" spc="-10" dirty="0">
                <a:latin typeface="Times New Roman"/>
                <a:cs typeface="Times New Roman"/>
              </a:rPr>
              <a:t>onderbeenulcera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00" b="1" dirty="0">
                <a:solidFill>
                  <a:srgbClr val="C00000"/>
                </a:solidFill>
                <a:latin typeface="Times New Roman"/>
                <a:cs typeface="Times New Roman"/>
              </a:rPr>
              <a:t>&lt;</a:t>
            </a:r>
            <a:r>
              <a:rPr sz="800" b="1" spc="-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800" b="1" dirty="0">
                <a:solidFill>
                  <a:srgbClr val="C00000"/>
                </a:solidFill>
                <a:latin typeface="Times New Roman"/>
                <a:cs typeface="Times New Roman"/>
              </a:rPr>
              <a:t>40</a:t>
            </a:r>
            <a:r>
              <a:rPr sz="8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dagen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800" dirty="0">
                <a:latin typeface="Times New Roman"/>
                <a:cs typeface="Times New Roman"/>
              </a:rPr>
              <a:t>Het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betreft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een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client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met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chronische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recidiverende</a:t>
            </a:r>
            <a:r>
              <a:rPr sz="800" spc="5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wonden,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mede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door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gebrek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aan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medewerking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waardoor</a:t>
            </a:r>
            <a:r>
              <a:rPr sz="800" spc="50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suboptimale</a:t>
            </a:r>
            <a:r>
              <a:rPr sz="800" spc="5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behandeling.</a:t>
            </a:r>
            <a:endParaRPr sz="800">
              <a:latin typeface="Times New Roman"/>
              <a:cs typeface="Times New Roman"/>
            </a:endParaRPr>
          </a:p>
          <a:p>
            <a:pPr marL="12700" marR="12065">
              <a:lnSpc>
                <a:spcPct val="100000"/>
              </a:lnSpc>
            </a:pPr>
            <a:r>
              <a:rPr sz="800" dirty="0">
                <a:latin typeface="Times New Roman"/>
                <a:cs typeface="Times New Roman"/>
              </a:rPr>
              <a:t>Client</a:t>
            </a:r>
            <a:r>
              <a:rPr sz="800" spc="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is</a:t>
            </a:r>
            <a:r>
              <a:rPr sz="800" spc="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(oa)</a:t>
            </a:r>
            <a:r>
              <a:rPr sz="800" spc="-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bekend</a:t>
            </a:r>
            <a:r>
              <a:rPr sz="800" spc="-1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met</a:t>
            </a:r>
            <a:r>
              <a:rPr sz="800" spc="20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vasculaire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-10" dirty="0">
                <a:latin typeface="Times New Roman"/>
                <a:cs typeface="Times New Roman"/>
              </a:rPr>
              <a:t>dementie, diabetes</a:t>
            </a:r>
            <a:r>
              <a:rPr sz="800" spc="50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(type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2)</a:t>
            </a:r>
            <a:r>
              <a:rPr sz="800" spc="-25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en</a:t>
            </a:r>
            <a:r>
              <a:rPr sz="800" spc="-10" dirty="0">
                <a:latin typeface="Times New Roman"/>
                <a:cs typeface="Times New Roman"/>
              </a:rPr>
              <a:t> nierfunctiestoornissen.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00" b="1" i="1" dirty="0">
                <a:latin typeface="Times New Roman"/>
                <a:cs typeface="Times New Roman"/>
              </a:rPr>
              <a:t>Tussen</a:t>
            </a:r>
            <a:r>
              <a:rPr sz="800" b="1" i="1" spc="-5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elke</a:t>
            </a:r>
            <a:r>
              <a:rPr sz="800" b="1" i="1" spc="-3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foto</a:t>
            </a:r>
            <a:r>
              <a:rPr sz="800" b="1" i="1" spc="-25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1,5</a:t>
            </a:r>
            <a:r>
              <a:rPr sz="800" b="1" i="1" spc="-2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tot</a:t>
            </a:r>
            <a:r>
              <a:rPr sz="800" b="1" i="1" spc="-2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2</a:t>
            </a:r>
            <a:r>
              <a:rPr sz="800" b="1" i="1" spc="-1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weken</a:t>
            </a:r>
            <a:r>
              <a:rPr sz="800" b="1" i="1" spc="-25" dirty="0">
                <a:latin typeface="Times New Roman"/>
                <a:cs typeface="Times New Roman"/>
              </a:rPr>
              <a:t> </a:t>
            </a:r>
            <a:r>
              <a:rPr sz="800" b="1" i="1" spc="-10" dirty="0">
                <a:latin typeface="Times New Roman"/>
                <a:cs typeface="Times New Roman"/>
              </a:rPr>
              <a:t>verschil.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5"/>
              </a:spcBef>
            </a:pPr>
            <a:endParaRPr sz="800">
              <a:latin typeface="Times New Roman"/>
              <a:cs typeface="Times New Roman"/>
            </a:endParaRPr>
          </a:p>
          <a:p>
            <a:pPr marL="12700" marR="26670">
              <a:lnSpc>
                <a:spcPct val="110000"/>
              </a:lnSpc>
            </a:pPr>
            <a:r>
              <a:rPr sz="800" b="1" i="1" dirty="0">
                <a:latin typeface="Times New Roman"/>
                <a:cs typeface="Times New Roman"/>
              </a:rPr>
              <a:t>Tijdens</a:t>
            </a:r>
            <a:r>
              <a:rPr sz="800" b="1" i="1" spc="-15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de</a:t>
            </a:r>
            <a:r>
              <a:rPr sz="800" b="1" i="1" spc="-5" dirty="0">
                <a:latin typeface="Times New Roman"/>
                <a:cs typeface="Times New Roman"/>
              </a:rPr>
              <a:t> </a:t>
            </a:r>
            <a:r>
              <a:rPr sz="800" b="1" i="1" spc="-10" dirty="0">
                <a:latin typeface="Times New Roman"/>
                <a:cs typeface="Times New Roman"/>
              </a:rPr>
              <a:t>behandeling</a:t>
            </a:r>
            <a:r>
              <a:rPr sz="800" b="1" i="1" spc="-25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met Sorelex</a:t>
            </a:r>
            <a:r>
              <a:rPr sz="800" b="1" i="1" spc="-1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is</a:t>
            </a:r>
            <a:r>
              <a:rPr sz="800" b="1" i="1" spc="5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er</a:t>
            </a:r>
            <a:r>
              <a:rPr sz="800" b="1" i="1" spc="5" dirty="0">
                <a:latin typeface="Times New Roman"/>
                <a:cs typeface="Times New Roman"/>
              </a:rPr>
              <a:t> </a:t>
            </a:r>
            <a:r>
              <a:rPr sz="800" b="1" i="1" spc="-10" dirty="0">
                <a:latin typeface="Times New Roman"/>
                <a:cs typeface="Times New Roman"/>
              </a:rPr>
              <a:t>Terracortril</a:t>
            </a:r>
            <a:r>
              <a:rPr sz="800" b="1" i="1" spc="50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gebruikt</a:t>
            </a:r>
            <a:r>
              <a:rPr sz="800" b="1" i="1" spc="-40" dirty="0">
                <a:latin typeface="Times New Roman"/>
                <a:cs typeface="Times New Roman"/>
              </a:rPr>
              <a:t> </a:t>
            </a:r>
            <a:r>
              <a:rPr sz="800" b="1" i="1" dirty="0">
                <a:latin typeface="Times New Roman"/>
                <a:cs typeface="Times New Roman"/>
              </a:rPr>
              <a:t>voor</a:t>
            </a:r>
            <a:r>
              <a:rPr sz="800" b="1" i="1" spc="-40" dirty="0">
                <a:latin typeface="Times New Roman"/>
                <a:cs typeface="Times New Roman"/>
              </a:rPr>
              <a:t> </a:t>
            </a:r>
            <a:r>
              <a:rPr sz="800" b="1" i="1" spc="-10" dirty="0">
                <a:latin typeface="Times New Roman"/>
                <a:cs typeface="Times New Roman"/>
              </a:rPr>
              <a:t>hypergranulatie.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1905" y="5528817"/>
            <a:ext cx="194373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i="1" dirty="0">
                <a:latin typeface="Calibri"/>
                <a:cs typeface="Calibri"/>
              </a:rPr>
              <a:t>Case:</a:t>
            </a:r>
            <a:r>
              <a:rPr sz="800" i="1" spc="-4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Team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Oktober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/</a:t>
            </a:r>
            <a:r>
              <a:rPr sz="800" i="1" spc="-3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Ellen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van</a:t>
            </a:r>
            <a:r>
              <a:rPr sz="800" i="1" spc="-3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Limpt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dirty="0">
                <a:latin typeface="Calibri"/>
                <a:cs typeface="Calibri"/>
              </a:rPr>
              <a:t>(GRZ-</a:t>
            </a:r>
            <a:r>
              <a:rPr sz="800" i="1" spc="-20" dirty="0">
                <a:latin typeface="Calibri"/>
                <a:cs typeface="Calibri"/>
              </a:rPr>
              <a:t> </a:t>
            </a:r>
            <a:r>
              <a:rPr sz="800" i="1" spc="-25" dirty="0">
                <a:latin typeface="Calibri"/>
                <a:cs typeface="Calibri"/>
              </a:rPr>
              <a:t>en</a:t>
            </a:r>
            <a:r>
              <a:rPr sz="800" i="1" spc="500" dirty="0">
                <a:latin typeface="Calibri"/>
                <a:cs typeface="Calibri"/>
              </a:rPr>
              <a:t> </a:t>
            </a:r>
            <a:r>
              <a:rPr sz="800" i="1" spc="-10" dirty="0">
                <a:latin typeface="Calibri"/>
                <a:cs typeface="Calibri"/>
              </a:rPr>
              <a:t>wondverpleegkundige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21905" y="6385686"/>
            <a:ext cx="182181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Meer</a:t>
            </a:r>
            <a:r>
              <a:rPr sz="800" u="sng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gedetailleerde</a:t>
            </a: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informatie</a:t>
            </a:r>
            <a:r>
              <a:rPr sz="800" u="sng" spc="-2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op</a:t>
            </a:r>
            <a:r>
              <a:rPr sz="8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800" u="sng" spc="-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aanvraag.</a:t>
            </a:r>
            <a:endParaRPr sz="8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76" y="1921764"/>
            <a:ext cx="5914644" cy="41757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068" rIns="0" bIns="0" rtlCol="0">
            <a:spAutoFit/>
          </a:bodyPr>
          <a:lstStyle/>
          <a:p>
            <a:pPr marL="29959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15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025900" y="6430517"/>
            <a:ext cx="2849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Bio-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chirurgisch</a:t>
            </a:r>
            <a:r>
              <a:rPr sz="1800" spc="-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debridement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4691" y="5128259"/>
            <a:ext cx="1011935" cy="12451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621905" y="2404110"/>
            <a:ext cx="2266950" cy="37801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315"/>
              </a:lnSpc>
              <a:spcBef>
                <a:spcPts val="90"/>
              </a:spcBef>
            </a:pPr>
            <a:r>
              <a:rPr sz="1100" b="1" dirty="0">
                <a:latin typeface="Calibri"/>
                <a:cs typeface="Calibri"/>
              </a:rPr>
              <a:t>Veneus</a:t>
            </a:r>
            <a:r>
              <a:rPr sz="1100" b="1" spc="-55" dirty="0">
                <a:latin typeface="Calibri"/>
                <a:cs typeface="Calibri"/>
              </a:rPr>
              <a:t> </a:t>
            </a:r>
            <a:r>
              <a:rPr sz="1100" b="1" dirty="0">
                <a:latin typeface="Calibri"/>
                <a:cs typeface="Calibri"/>
              </a:rPr>
              <a:t>Ulcus</a:t>
            </a:r>
            <a:r>
              <a:rPr sz="1100" b="1" spc="-50" dirty="0">
                <a:latin typeface="Calibri"/>
                <a:cs typeface="Calibri"/>
              </a:rPr>
              <a:t> </a:t>
            </a:r>
            <a:r>
              <a:rPr sz="1100" b="1" spc="-10" dirty="0">
                <a:latin typeface="Calibri"/>
                <a:cs typeface="Calibri"/>
              </a:rPr>
              <a:t>onderbeen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ts val="1315"/>
              </a:lnSpc>
            </a:pPr>
            <a:r>
              <a:rPr sz="1100" b="1" spc="-1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1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10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1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C00000"/>
                </a:solidFill>
                <a:latin typeface="Calibri"/>
                <a:cs typeface="Calibri"/>
              </a:rPr>
              <a:t>18</a:t>
            </a:r>
            <a:r>
              <a:rPr sz="110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b="1" spc="-1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750" b="1" spc="-10" dirty="0">
                <a:latin typeface="Calibri"/>
                <a:cs typeface="Calibri"/>
              </a:rPr>
              <a:t>Patient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750" dirty="0">
                <a:latin typeface="Calibri"/>
                <a:cs typeface="Calibri"/>
              </a:rPr>
              <a:t>Vrouw,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78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-20" dirty="0">
                <a:latin typeface="Calibri"/>
                <a:cs typeface="Calibri"/>
              </a:rPr>
              <a:t>jaar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50" spc="-25" dirty="0">
                <a:latin typeface="Calibri"/>
                <a:cs typeface="Calibri"/>
              </a:rPr>
              <a:t>VG:</a:t>
            </a:r>
            <a:endParaRPr sz="750">
              <a:latin typeface="Calibri"/>
              <a:cs typeface="Calibri"/>
            </a:endParaRPr>
          </a:p>
          <a:p>
            <a:pPr marL="12700" marR="1541780">
              <a:lnSpc>
                <a:spcPct val="103299"/>
              </a:lnSpc>
              <a:spcBef>
                <a:spcPts val="10"/>
              </a:spcBef>
            </a:pPr>
            <a:r>
              <a:rPr sz="750" spc="-10" dirty="0">
                <a:latin typeface="Calibri"/>
                <a:cs typeface="Calibri"/>
              </a:rPr>
              <a:t>Diabetes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Cardiale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ischemie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spc="-20" dirty="0">
                <a:latin typeface="Calibri"/>
                <a:cs typeface="Calibri"/>
              </a:rPr>
              <a:t>COPD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750" dirty="0">
                <a:latin typeface="Calibri"/>
                <a:cs typeface="Calibri"/>
              </a:rPr>
              <a:t>Perifeer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arterieel</a:t>
            </a:r>
            <a:r>
              <a:rPr sz="750" spc="7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lijden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Foto’s</a:t>
            </a:r>
            <a:r>
              <a:rPr sz="750" b="1" spc="4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boven:</a:t>
            </a:r>
            <a:r>
              <a:rPr sz="750" b="1" spc="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Dag</a:t>
            </a:r>
            <a:r>
              <a:rPr sz="750" b="1" spc="55" dirty="0">
                <a:latin typeface="Calibri"/>
                <a:cs typeface="Calibri"/>
              </a:rPr>
              <a:t> </a:t>
            </a:r>
            <a:r>
              <a:rPr sz="750" b="1" spc="-50" dirty="0">
                <a:latin typeface="Calibri"/>
                <a:cs typeface="Calibri"/>
              </a:rPr>
              <a:t>0</a:t>
            </a:r>
            <a:endParaRPr sz="7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35"/>
              </a:spcBef>
            </a:pPr>
            <a:r>
              <a:rPr sz="750" dirty="0">
                <a:latin typeface="Calibri"/>
                <a:cs typeface="Calibri"/>
              </a:rPr>
              <a:t>Exsudatieve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wond,</a:t>
            </a:r>
            <a:r>
              <a:rPr sz="750" spc="7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viskeus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vocht.</a:t>
            </a:r>
            <a:endParaRPr sz="750">
              <a:latin typeface="Calibri"/>
              <a:cs typeface="Calibri"/>
            </a:endParaRPr>
          </a:p>
          <a:p>
            <a:pPr marL="12700" marR="376555" algn="just">
              <a:lnSpc>
                <a:spcPct val="103299"/>
              </a:lnSpc>
              <a:spcBef>
                <a:spcPts val="5"/>
              </a:spcBef>
            </a:pPr>
            <a:r>
              <a:rPr sz="750" dirty="0">
                <a:latin typeface="Calibri"/>
                <a:cs typeface="Calibri"/>
              </a:rPr>
              <a:t>Hydrofiber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kan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hierdoor</a:t>
            </a:r>
            <a:r>
              <a:rPr sz="750" spc="7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geen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vocht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opnemen.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Gebruik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Foam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Ag.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Tweede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foto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is</a:t>
            </a:r>
            <a:r>
              <a:rPr sz="750" spc="2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Foam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Ag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spc="-25" dirty="0">
                <a:latin typeface="Calibri"/>
                <a:cs typeface="Calibri"/>
              </a:rPr>
              <a:t>na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verwijderen.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0"/>
              </a:spcBef>
            </a:pP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50" b="1" dirty="0">
                <a:latin typeface="Calibri"/>
                <a:cs typeface="Calibri"/>
              </a:rPr>
              <a:t>Foto’s</a:t>
            </a:r>
            <a:r>
              <a:rPr sz="750" b="1" spc="4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midden:</a:t>
            </a:r>
            <a:r>
              <a:rPr sz="750" b="1" spc="35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Dag</a:t>
            </a:r>
            <a:r>
              <a:rPr sz="750" b="1" spc="45" dirty="0">
                <a:latin typeface="Calibri"/>
                <a:cs typeface="Calibri"/>
              </a:rPr>
              <a:t> </a:t>
            </a:r>
            <a:r>
              <a:rPr sz="750" b="1" spc="-50" dirty="0">
                <a:latin typeface="Calibri"/>
                <a:cs typeface="Calibri"/>
              </a:rPr>
              <a:t>4</a:t>
            </a:r>
            <a:endParaRPr sz="750">
              <a:latin typeface="Calibri"/>
              <a:cs typeface="Calibri"/>
            </a:endParaRPr>
          </a:p>
          <a:p>
            <a:pPr marL="12700" marR="5080">
              <a:lnSpc>
                <a:spcPts val="940"/>
              </a:lnSpc>
              <a:spcBef>
                <a:spcPts val="20"/>
              </a:spcBef>
            </a:pPr>
            <a:r>
              <a:rPr sz="750" dirty="0">
                <a:latin typeface="Calibri"/>
                <a:cs typeface="Calibri"/>
              </a:rPr>
              <a:t>Na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4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dagen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gebruik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Sorelex.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Wonden</a:t>
            </a:r>
            <a:r>
              <a:rPr sz="750" spc="6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minder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exsudatief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en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schoner.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Huid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</a:t>
            </a:r>
            <a:r>
              <a:rPr sz="750" spc="3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de</a:t>
            </a:r>
            <a:r>
              <a:rPr sz="750" spc="2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wond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ingedroogd</a:t>
            </a:r>
            <a:r>
              <a:rPr sz="750" spc="2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door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gebruik</a:t>
            </a:r>
            <a:r>
              <a:rPr sz="750" spc="500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Sorelex.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ts val="880"/>
              </a:lnSpc>
            </a:pPr>
            <a:r>
              <a:rPr sz="750" dirty="0">
                <a:latin typeface="Calibri"/>
                <a:cs typeface="Calibri"/>
              </a:rPr>
              <a:t>Patiënt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had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2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dagen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slecht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geslapen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ivm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pijnsensatie.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7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750" b="1" dirty="0">
                <a:latin typeface="Calibri"/>
                <a:cs typeface="Calibri"/>
              </a:rPr>
              <a:t>Foto</a:t>
            </a:r>
            <a:r>
              <a:rPr sz="750" b="1" spc="20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onder:</a:t>
            </a:r>
            <a:r>
              <a:rPr sz="750" b="1" spc="229" dirty="0">
                <a:latin typeface="Calibri"/>
                <a:cs typeface="Calibri"/>
              </a:rPr>
              <a:t> </a:t>
            </a:r>
            <a:r>
              <a:rPr sz="750" b="1" dirty="0">
                <a:latin typeface="Calibri"/>
                <a:cs typeface="Calibri"/>
              </a:rPr>
              <a:t>Dag</a:t>
            </a:r>
            <a:r>
              <a:rPr sz="750" b="1" spc="20" dirty="0">
                <a:latin typeface="Calibri"/>
                <a:cs typeface="Calibri"/>
              </a:rPr>
              <a:t> </a:t>
            </a:r>
            <a:r>
              <a:rPr sz="750" b="1" spc="-25" dirty="0">
                <a:latin typeface="Calibri"/>
                <a:cs typeface="Calibri"/>
              </a:rPr>
              <a:t>18</a:t>
            </a:r>
            <a:endParaRPr sz="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750" dirty="0">
                <a:latin typeface="Calibri"/>
                <a:cs typeface="Calibri"/>
              </a:rPr>
              <a:t>Wonden</a:t>
            </a:r>
            <a:r>
              <a:rPr sz="750" spc="5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compleet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rood</a:t>
            </a:r>
            <a:r>
              <a:rPr sz="750" spc="5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en</a:t>
            </a:r>
            <a:r>
              <a:rPr sz="750" spc="4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minder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10" dirty="0">
                <a:latin typeface="Calibri"/>
                <a:cs typeface="Calibri"/>
              </a:rPr>
              <a:t>vocht.</a:t>
            </a: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7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75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</a:pPr>
            <a:r>
              <a:rPr sz="700" i="1" dirty="0">
                <a:latin typeface="Calibri"/>
                <a:cs typeface="Calibri"/>
              </a:rPr>
              <a:t>Case:</a:t>
            </a:r>
            <a:r>
              <a:rPr sz="700" i="1" spc="5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Verona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de</a:t>
            </a:r>
            <a:r>
              <a:rPr sz="700" i="1" spc="35" dirty="0">
                <a:latin typeface="Calibri"/>
                <a:cs typeface="Calibri"/>
              </a:rPr>
              <a:t> </a:t>
            </a:r>
            <a:r>
              <a:rPr sz="700" i="1" dirty="0">
                <a:latin typeface="Calibri"/>
                <a:cs typeface="Calibri"/>
              </a:rPr>
              <a:t>Graaf,</a:t>
            </a:r>
            <a:r>
              <a:rPr sz="700" i="1" spc="55" dirty="0">
                <a:latin typeface="Calibri"/>
                <a:cs typeface="Calibri"/>
              </a:rPr>
              <a:t> </a:t>
            </a:r>
            <a:r>
              <a:rPr sz="700" i="1" spc="-10" dirty="0">
                <a:latin typeface="Calibri"/>
                <a:cs typeface="Calibri"/>
              </a:rPr>
              <a:t>Wondverpleegkundige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7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700" u="sng" spc="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7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</a:t>
            </a:r>
            <a:r>
              <a:rPr sz="700" u="none" spc="-10" dirty="0">
                <a:latin typeface="Calibri"/>
                <a:cs typeface="Calibri"/>
              </a:rPr>
              <a:t>.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0927" y="5128259"/>
            <a:ext cx="1011936" cy="12451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4691" y="2223516"/>
            <a:ext cx="2125980" cy="28361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967" y="2218944"/>
            <a:ext cx="1842516" cy="415442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97779" y="2218944"/>
            <a:ext cx="2142744" cy="415442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D16218"/>
                </a:solidFill>
              </a:rPr>
              <a:t>Sorelex</a:t>
            </a:r>
            <a:r>
              <a:rPr sz="2400" spc="-15" baseline="24305" dirty="0">
                <a:solidFill>
                  <a:srgbClr val="D16218"/>
                </a:solidFill>
              </a:rPr>
              <a:t>®</a:t>
            </a:r>
            <a:endParaRPr sz="2400" baseline="24305"/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5431" y="193433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Diabetische</a:t>
            </a:r>
            <a:r>
              <a:rPr sz="1400" b="1" spc="2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voet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56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85431" y="2518028"/>
            <a:ext cx="1099185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78</a:t>
            </a:r>
            <a:r>
              <a:rPr sz="900" spc="-20" dirty="0">
                <a:latin typeface="Calibri"/>
                <a:cs typeface="Calibri"/>
              </a:rPr>
              <a:t> jaar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latin typeface="Calibri"/>
                <a:cs typeface="Calibri"/>
              </a:rPr>
              <a:t>VG: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Diabetes</a:t>
            </a:r>
            <a:endParaRPr sz="900">
              <a:latin typeface="Calibri"/>
              <a:cs typeface="Calibri"/>
            </a:endParaRPr>
          </a:p>
          <a:p>
            <a:pPr marL="12700" marR="26352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Cardiale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ischemie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COPD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Perifeer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arterieel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lijden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Sorelex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56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5431" y="4987544"/>
            <a:ext cx="17849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Wond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ongeveer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8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weken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6216" y="2272283"/>
            <a:ext cx="2915412" cy="15727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7555" y="2278379"/>
            <a:ext cx="2913888" cy="156667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2311" y="4174235"/>
            <a:ext cx="2913888" cy="1566671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Sorelex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385431" y="6942759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85431" y="7244512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20" y="4146803"/>
            <a:ext cx="2915412" cy="184861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52" y="4146803"/>
            <a:ext cx="2913888" cy="18486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20" y="2055876"/>
            <a:ext cx="2915412" cy="18501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552" y="2057400"/>
            <a:ext cx="2907792" cy="18501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85431" y="1934337"/>
            <a:ext cx="2668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0" dirty="0">
                <a:latin typeface="Calibri"/>
                <a:cs typeface="Calibri"/>
              </a:rPr>
              <a:t>Veneuze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ulcera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182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85431" y="2518028"/>
            <a:ext cx="284162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?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latin typeface="Calibri"/>
                <a:cs typeface="Calibri"/>
              </a:rPr>
              <a:t>VG:</a:t>
            </a:r>
            <a:endParaRPr sz="900">
              <a:latin typeface="Calibri"/>
              <a:cs typeface="Calibri"/>
            </a:endParaRPr>
          </a:p>
          <a:p>
            <a:pPr marL="12700" marR="114554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Langdurige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Veneuze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Ulcera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(20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jaar)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Staat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optie</a:t>
            </a:r>
            <a:r>
              <a:rPr sz="900" spc="-10" dirty="0">
                <a:latin typeface="Calibri"/>
                <a:cs typeface="Calibri"/>
              </a:rPr>
              <a:t> amputatie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Sorelex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71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182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rechts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links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10" dirty="0">
                <a:latin typeface="Calibri"/>
                <a:cs typeface="Calibri"/>
              </a:rPr>
              <a:t> gesloten,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maar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patiënt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verdwijnt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uit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beeld.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Sorelex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385431" y="7073824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85431" y="7348143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5431" y="1934337"/>
            <a:ext cx="2668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Ulces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craniaal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litteken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182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85431" y="2518028"/>
            <a:ext cx="2794000" cy="208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stagnerende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ondanks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meerdere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verschillende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latin typeface="Calibri"/>
                <a:cs typeface="Calibri"/>
              </a:rPr>
              <a:t>VG:</a:t>
            </a:r>
            <a:endParaRPr sz="900">
              <a:latin typeface="Calibri"/>
              <a:cs typeface="Calibri"/>
            </a:endParaRPr>
          </a:p>
          <a:p>
            <a:pPr marL="12700" marR="109791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Langdurige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Veneuze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Ulcera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(20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jaar)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Staat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optie</a:t>
            </a:r>
            <a:r>
              <a:rPr sz="900" spc="-10" dirty="0">
                <a:latin typeface="Calibri"/>
                <a:cs typeface="Calibri"/>
              </a:rPr>
              <a:t> amputatie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Sorelex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71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rechts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5431" y="7045249"/>
            <a:ext cx="299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Ilse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Huurman,</a:t>
            </a:r>
            <a:r>
              <a:rPr sz="900" i="1" dirty="0">
                <a:latin typeface="Calibri"/>
                <a:cs typeface="Calibri"/>
              </a:rPr>
              <a:t> Wond-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decubitusverpleegkundige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Gelre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ziekenhuizen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4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Apeldoorn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D16218"/>
                </a:solidFill>
              </a:rPr>
              <a:t>Sorelex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1644" y="2055876"/>
            <a:ext cx="2776728" cy="18516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2984" y="2055876"/>
            <a:ext cx="2464308" cy="185013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1644" y="4146803"/>
            <a:ext cx="2781300" cy="184861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385431" y="7485303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068" rIns="0" bIns="0" rtlCol="0">
            <a:spAutoFit/>
          </a:bodyPr>
          <a:lstStyle/>
          <a:p>
            <a:pPr marL="3863975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Hyiodine</a:t>
            </a:r>
            <a:r>
              <a:rPr sz="1950" spc="-15" baseline="47008" dirty="0">
                <a:solidFill>
                  <a:srgbClr val="E46E1F"/>
                </a:solidFill>
              </a:rPr>
              <a:t>®</a:t>
            </a:r>
            <a:endParaRPr sz="1950" baseline="47008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6683" y="2734398"/>
            <a:ext cx="4352544" cy="28967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10408" y="6430517"/>
            <a:ext cx="60274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0" marR="5080" indent="-114363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Wondgel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op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basis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van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hyaluronzuur</a:t>
            </a:r>
            <a:r>
              <a:rPr sz="180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1800" spc="-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jodiumcomplex</a:t>
            </a:r>
            <a:r>
              <a:rPr sz="1800" spc="-3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20" dirty="0">
                <a:solidFill>
                  <a:srgbClr val="E46E1F"/>
                </a:solidFill>
                <a:latin typeface="Tahoma"/>
                <a:cs typeface="Tahoma"/>
              </a:rPr>
              <a:t>voor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diepe</a:t>
            </a:r>
            <a:r>
              <a:rPr sz="180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180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moeilijk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bereikbare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wonden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26">
            <a:extLst>
              <a:ext uri="{FF2B5EF4-FFF2-40B4-BE49-F238E27FC236}">
                <a16:creationId xmlns:a16="http://schemas.microsoft.com/office/drawing/2014/main" id="{911D08E7-682F-570E-F7D2-D094714EC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419" y="1044480"/>
            <a:ext cx="3048004" cy="591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Decubitus linker </a:t>
            </a:r>
            <a:r>
              <a:rPr lang="nl-NL" sz="1200" b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zitbeen</a:t>
            </a:r>
            <a:b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laag bewustzijn gevonden op de grond</a:t>
            </a:r>
          </a:p>
          <a:p>
            <a:pPr eaLnBrk="1" hangingPunct="1"/>
            <a:r>
              <a:rPr lang="nl-NL" altLang="nl-NL" sz="12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Totale duur behandeling: 56 dagen</a:t>
            </a:r>
            <a:endParaRPr lang="nl-NL" altLang="nl-NL" sz="1200" b="1" dirty="0">
              <a:latin typeface="Aptos" panose="020B0004020202020204" pitchFamily="34" charset="0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 err="1">
                <a:latin typeface="Aptos" panose="020B0004020202020204" pitchFamily="34" charset="0"/>
                <a:cs typeface="Calibri" panose="020F0502020204030204" pitchFamily="34" charset="0"/>
              </a:rPr>
              <a:t>Patient</a:t>
            </a:r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, Mevrouw. 71 jaar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VG:</a:t>
            </a:r>
          </a:p>
          <a:p>
            <a:pPr eaLnBrk="1" hangingPunct="1"/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Hypertensie</a:t>
            </a:r>
          </a:p>
          <a:p>
            <a:pPr eaLnBrk="1" hangingPunct="1"/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2010 mamma carcinoom curatief behandeld</a:t>
            </a:r>
          </a:p>
          <a:p>
            <a:pPr eaLnBrk="1" hangingPunct="1"/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Schouder ok in het verleden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Geschiedenis, stagnatie wondheling</a:t>
            </a:r>
          </a:p>
          <a:p>
            <a:pPr eaLnBrk="1" hangingPunct="1"/>
            <a:r>
              <a:rPr lang="nl-NL" altLang="nl-NL" sz="900" dirty="0" err="1">
                <a:latin typeface="Aptos" panose="020B0004020202020204" pitchFamily="34" charset="0"/>
                <a:cs typeface="Times New Roman" panose="02020603050405020304" pitchFamily="18" charset="0"/>
              </a:rPr>
              <a:t>Enzymogel</a:t>
            </a:r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AMD wondverband 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i="1" u="sng" dirty="0">
                <a:latin typeface="Aptos" panose="020B0004020202020204" pitchFamily="34" charset="0"/>
                <a:cs typeface="Calibri" panose="020F0502020204030204" pitchFamily="34" charset="0"/>
              </a:rPr>
              <a:t>Wond eerste keer gezien februari 2025 </a:t>
            </a:r>
          </a:p>
          <a:p>
            <a:endParaRPr lang="nl-NL" altLang="nl-NL" sz="900" i="1" u="sng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11-02-2025 Necrose verwijderd.  Wond na verwijderen groot lipoom door Wondconsulent onder supervisie SOG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1: Dag 0  (01-05-2025)</a:t>
            </a:r>
            <a:b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Start Hyiodine, direct ingespoten en opgevuld met BioPad 5x5cm  op de bodem. Afmeting 2,5 x 15, cm, diepte 3cm, geen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odnermijningen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2: Dag 21 (22-05-2025)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ondieper 1,8 x 1,3 cm en diepte 2cm. Wondranden intact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3: Dag 36 (06-06-2025)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ondieper en kleiner oppervlakte. 1x1cm, diepte 1cm Continueren Hyiodine ingespoten, Schuimverband met border Siliconen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contactlaag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Minder pijnbeleving, positief gestemd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4: Dag 83 (25-06-2025)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met een minimale speldenknopje open. </a:t>
            </a:r>
            <a:b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Hyiodine zodra het op is. 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i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Voordeel behandeling: ? operatie kan plaatsvinden zodra de wond gesloten is. Vervolg oncologisch traject. </a:t>
            </a:r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Case:</a:t>
            </a:r>
          </a:p>
          <a:p>
            <a:pPr algn="r" eaLnBrk="1" hangingPunct="1"/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Kirsten Vermeegen, Wondconsulent</a:t>
            </a:r>
          </a:p>
          <a:p>
            <a:pPr algn="r" eaLnBrk="1" hangingPunct="1"/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Zorgbrug, Zoetermeer</a:t>
            </a:r>
            <a:endParaRPr lang="nl-NL" altLang="nl-NL" sz="699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4515" name="Picture 1">
            <a:extLst>
              <a:ext uri="{FF2B5EF4-FFF2-40B4-BE49-F238E27FC236}">
                <a16:creationId xmlns:a16="http://schemas.microsoft.com/office/drawing/2014/main" id="{79569153-B1E7-5DEB-30CC-E3B29D9F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98" y="1134136"/>
            <a:ext cx="2579744" cy="7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hthoek 1">
            <a:extLst>
              <a:ext uri="{FF2B5EF4-FFF2-40B4-BE49-F238E27FC236}">
                <a16:creationId xmlns:a16="http://schemas.microsoft.com/office/drawing/2014/main" id="{9906DCB3-CE96-8A84-58B6-6DBB8C05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68" y="1276787"/>
            <a:ext cx="4583609" cy="48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2538" b="1" dirty="0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Hyiodine</a:t>
            </a:r>
            <a:r>
              <a:rPr lang="nl-NL" altLang="nl-NL" sz="2538" b="1" baseline="30000" dirty="0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® </a:t>
            </a:r>
            <a:r>
              <a:rPr lang="nl-NL" altLang="nl-NL" sz="1088" b="1" dirty="0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(+ BioPad)</a:t>
            </a:r>
            <a:endParaRPr lang="nl-NL" altLang="nl-NL" sz="2538" dirty="0">
              <a:solidFill>
                <a:srgbClr val="D1631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20EDEB0-7DAB-EB97-A342-5F7142322F4D}"/>
              </a:ext>
            </a:extLst>
          </p:cNvPr>
          <p:cNvSpPr txBox="1"/>
          <p:nvPr/>
        </p:nvSpPr>
        <p:spPr>
          <a:xfrm>
            <a:off x="841068" y="4293525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36D3C0B-E93F-5105-1024-AA10DA624335}"/>
              </a:ext>
            </a:extLst>
          </p:cNvPr>
          <p:cNvSpPr txBox="1"/>
          <p:nvPr/>
        </p:nvSpPr>
        <p:spPr>
          <a:xfrm>
            <a:off x="3824135" y="4293525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2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5BCBFC9-D7CD-ACBC-CB2B-5AFD2ABDBD0F}"/>
              </a:ext>
            </a:extLst>
          </p:cNvPr>
          <p:cNvSpPr txBox="1"/>
          <p:nvPr/>
        </p:nvSpPr>
        <p:spPr>
          <a:xfrm>
            <a:off x="773517" y="6626591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3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7834F96-B33A-C919-486A-358012B0BE97}"/>
              </a:ext>
            </a:extLst>
          </p:cNvPr>
          <p:cNvSpPr txBox="1"/>
          <p:nvPr/>
        </p:nvSpPr>
        <p:spPr>
          <a:xfrm>
            <a:off x="3824135" y="6631690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4</a:t>
            </a:r>
          </a:p>
        </p:txBody>
      </p:sp>
      <p:pic>
        <p:nvPicPr>
          <p:cNvPr id="7" name="Afbeelding 6" descr="Afbeelding met tekst, computer, schermopname, persoon&#10;&#10;Door AI gegenereerde inhoud is mogelijk onjuist.">
            <a:extLst>
              <a:ext uri="{FF2B5EF4-FFF2-40B4-BE49-F238E27FC236}">
                <a16:creationId xmlns:a16="http://schemas.microsoft.com/office/drawing/2014/main" id="{0E8D25DA-E22E-BD3E-0C81-65EB8427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4" b="15839"/>
          <a:stretch>
            <a:fillRect/>
          </a:stretch>
        </p:blipFill>
        <p:spPr>
          <a:xfrm>
            <a:off x="908620" y="2105431"/>
            <a:ext cx="2915515" cy="2188094"/>
          </a:xfrm>
          <a:prstGeom prst="rect">
            <a:avLst/>
          </a:prstGeom>
        </p:spPr>
      </p:pic>
      <p:pic>
        <p:nvPicPr>
          <p:cNvPr id="11" name="Afbeelding 10" descr="Afbeelding met persoon, computer, computer, overdekt&#10;&#10;Door AI gegenereerde inhoud is mogelijk onjuist.">
            <a:extLst>
              <a:ext uri="{FF2B5EF4-FFF2-40B4-BE49-F238E27FC236}">
                <a16:creationId xmlns:a16="http://schemas.microsoft.com/office/drawing/2014/main" id="{850B96D6-8F34-4C9E-AE5B-B0C671519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5" b="18787"/>
          <a:stretch>
            <a:fillRect/>
          </a:stretch>
        </p:blipFill>
        <p:spPr>
          <a:xfrm>
            <a:off x="908621" y="4462365"/>
            <a:ext cx="2915514" cy="2188094"/>
          </a:xfrm>
          <a:prstGeom prst="rect">
            <a:avLst/>
          </a:prstGeom>
        </p:spPr>
      </p:pic>
      <p:pic>
        <p:nvPicPr>
          <p:cNvPr id="18" name="Afbeelding 17" descr="Afbeelding met computer, persoon, schermopname, tekst&#10;&#10;Door AI gegenereerde inhoud is mogelijk onjuist.">
            <a:extLst>
              <a:ext uri="{FF2B5EF4-FFF2-40B4-BE49-F238E27FC236}">
                <a16:creationId xmlns:a16="http://schemas.microsoft.com/office/drawing/2014/main" id="{C66186A8-E628-7328-9E82-59A2F78C8B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6" t="31368" r="286" b="12023"/>
          <a:stretch>
            <a:fillRect/>
          </a:stretch>
        </p:blipFill>
        <p:spPr>
          <a:xfrm>
            <a:off x="3908261" y="2105431"/>
            <a:ext cx="2898941" cy="2188094"/>
          </a:xfrm>
          <a:prstGeom prst="rect">
            <a:avLst/>
          </a:prstGeom>
        </p:spPr>
      </p:pic>
      <p:pic>
        <p:nvPicPr>
          <p:cNvPr id="3" name="Afbeelding 2" descr="Afbeelding met huid, close-up, Vlees, persoon&#10;&#10;Door AI gegenereerde inhoud is mogelijk onjuist.">
            <a:extLst>
              <a:ext uri="{FF2B5EF4-FFF2-40B4-BE49-F238E27FC236}">
                <a16:creationId xmlns:a16="http://schemas.microsoft.com/office/drawing/2014/main" id="{E811A3E8-4958-7009-9292-2C4CC747E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t="15797" r="572" b="8724"/>
          <a:stretch>
            <a:fillRect/>
          </a:stretch>
        </p:blipFill>
        <p:spPr>
          <a:xfrm>
            <a:off x="3908261" y="4466184"/>
            <a:ext cx="2898941" cy="218809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95CCDB3-B6FC-CEB8-4266-B0BD44A5839A}"/>
              </a:ext>
            </a:extLst>
          </p:cNvPr>
          <p:cNvSpPr txBox="1"/>
          <p:nvPr/>
        </p:nvSpPr>
        <p:spPr>
          <a:xfrm>
            <a:off x="7292418" y="6898840"/>
            <a:ext cx="3521791" cy="217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816" u="sng" dirty="0">
                <a:latin typeface="Aptos" panose="020B0004020202020204" pitchFamily="34" charset="0"/>
                <a:cs typeface="Calibri" panose="020F0502020204030204" pitchFamily="34" charset="0"/>
              </a:rPr>
              <a:t>Meer gedetailleerde informatie op aanvraag.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82F3E7-A832-C1D3-8019-C681256D8293}"/>
              </a:ext>
            </a:extLst>
          </p:cNvPr>
          <p:cNvSpPr txBox="1"/>
          <p:nvPr/>
        </p:nvSpPr>
        <p:spPr>
          <a:xfrm>
            <a:off x="7287911" y="7762521"/>
            <a:ext cx="2743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nl-NL" altLang="nl-NL" sz="800" u="sng" dirty="0">
                <a:latin typeface="Aptos" panose="020B0004020202020204" pitchFamily="34" charset="0"/>
                <a:cs typeface="Calibri" panose="020F0502020204030204" pitchFamily="34" charset="0"/>
              </a:rPr>
              <a:t>Meer gedetailleerde informatie op aanvraag.</a:t>
            </a:r>
          </a:p>
        </p:txBody>
      </p:sp>
    </p:spTree>
    <p:extLst>
      <p:ext uri="{BB962C8B-B14F-4D97-AF65-F5344CB8AC3E}">
        <p14:creationId xmlns:p14="http://schemas.microsoft.com/office/powerpoint/2010/main" val="2863667006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26">
            <a:extLst>
              <a:ext uri="{FF2B5EF4-FFF2-40B4-BE49-F238E27FC236}">
                <a16:creationId xmlns:a16="http://schemas.microsoft.com/office/drawing/2014/main" id="{911D08E7-682F-570E-F7D2-D094714EC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419" y="647700"/>
            <a:ext cx="3048004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Decubitus categorie 3 </a:t>
            </a:r>
            <a:r>
              <a:rPr lang="nl-NL" sz="1200" b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tuber</a:t>
            </a:r>
            <a: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200" b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ischiadicum</a:t>
            </a:r>
            <a: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1200" b="1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cave</a:t>
            </a:r>
            <a:r>
              <a:rPr lang="nl-NL" sz="1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altLang="nl-NL" sz="12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Totale duur behandeling: 96 dagen</a:t>
            </a:r>
            <a:endParaRPr lang="nl-NL" altLang="nl-NL" sz="1200" b="1" dirty="0">
              <a:latin typeface="Aptos" panose="020B0004020202020204" pitchFamily="34" charset="0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 err="1">
                <a:latin typeface="Aptos" panose="020B0004020202020204" pitchFamily="34" charset="0"/>
                <a:cs typeface="Calibri" panose="020F0502020204030204" pitchFamily="34" charset="0"/>
              </a:rPr>
              <a:t>Patient</a:t>
            </a:r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, </a:t>
            </a: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Man dhr. K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VG:</a:t>
            </a:r>
          </a:p>
          <a:p>
            <a:pPr eaLnBrk="1" hangingPunct="1"/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Decubitus categorie 3 </a:t>
            </a:r>
            <a:r>
              <a:rPr lang="nl-NL" sz="9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tuber</a:t>
            </a: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9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ischiadicum</a:t>
            </a: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9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cave</a:t>
            </a: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met osteomyelitis links bij hoge dwarslaesie</a:t>
            </a:r>
          </a:p>
          <a:p>
            <a:pPr>
              <a:lnSpc>
                <a:spcPct val="116000"/>
              </a:lnSpc>
            </a:pP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Hoge dwarslaesie met rolstoel afhankelijkheid door cervicale fractuur C6-7</a:t>
            </a:r>
          </a:p>
          <a:p>
            <a:pPr>
              <a:lnSpc>
                <a:spcPct val="116000"/>
              </a:lnSpc>
            </a:pP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Non-</a:t>
            </a:r>
            <a:r>
              <a:rPr lang="nl-NL" sz="9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Hodgekin</a:t>
            </a:r>
            <a:endParaRPr lang="nl-NL" sz="9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6000"/>
              </a:lnSpc>
            </a:pP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Colostoma i.v.m. rectum prolaps bij dwarslaesie</a:t>
            </a:r>
          </a:p>
          <a:p>
            <a:pPr>
              <a:lnSpc>
                <a:spcPct val="116000"/>
              </a:lnSpc>
            </a:pP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Neurogene </a:t>
            </a:r>
            <a:r>
              <a:rPr lang="nl-NL" sz="9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blaasontledigingsstoornis</a:t>
            </a: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sz="9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w.v</a:t>
            </a:r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CAD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NPWT niet gelukt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i="1" u="sng" dirty="0">
                <a:latin typeface="Aptos" panose="020B0004020202020204" pitchFamily="34" charset="0"/>
                <a:cs typeface="Calibri" panose="020F0502020204030204" pitchFamily="34" charset="0"/>
              </a:rPr>
              <a:t>Wond eerste keer gezien op sept 2022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Nettoyage</a:t>
            </a: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 holte op OK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Wondgaas met wondbedvoorbereider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Collageen verband met border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foamverband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Wondverband met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Chitosan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Meerder malen AB gekregen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1: Dag 0 (15-03-2023)</a:t>
            </a:r>
            <a:b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Start Hyiodine gedrenkte gazen om de dag 10x10cm wondverbandgazen (wond riekt iets)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2: Dag 6 (21-03-2023)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stukken kleiner in de diepte, wond gaat hard vooruit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3: Dag 55 (09-05-2023)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wordt ondieper en kleiner. 3ml op 5x5cm verbandgaas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4: Dag 83 (06-06-2023)</a:t>
            </a:r>
          </a:p>
          <a:p>
            <a:pPr eaLnBrk="1" hangingPunct="1"/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Weining</a:t>
            </a: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 exsudaat en geen maceratie van de wondranden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5: Dag 96 (19-06-2023)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nagenoeg dicht </a:t>
            </a:r>
            <a:b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(week later per mail bericht ontvangen: dicht)</a:t>
            </a:r>
          </a:p>
          <a:p>
            <a:pPr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i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Plast. chirurg heeft met deze behandeling een operatie voorkomen!</a:t>
            </a:r>
          </a:p>
          <a:p>
            <a:pPr algn="r"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r"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Case:</a:t>
            </a:r>
          </a:p>
          <a:p>
            <a:pPr algn="r" eaLnBrk="1" hangingPunct="1"/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Wondconsulenten</a:t>
            </a:r>
            <a:b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Miranda van der Vlugt en Wesley Musch</a:t>
            </a:r>
          </a:p>
          <a:p>
            <a:pPr algn="r" eaLnBrk="1" hangingPunct="1"/>
            <a:r>
              <a:rPr lang="nl-NL" altLang="nl-NL" sz="900" i="1" dirty="0">
                <a:latin typeface="Aptos" panose="020B0004020202020204" pitchFamily="34" charset="0"/>
                <a:cs typeface="Calibri" panose="020F0502020204030204" pitchFamily="34" charset="0"/>
              </a:rPr>
              <a:t>Franciscus Ziekenhuis. Rotterdam</a:t>
            </a:r>
          </a:p>
          <a:p>
            <a:pPr algn="r"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 </a:t>
            </a:r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699" b="1" dirty="0">
                <a:latin typeface="Aptos" panose="020B0004020202020204" pitchFamily="34" charset="0"/>
                <a:cs typeface="Calibri" panose="020F0502020204030204" pitchFamily="34" charset="0"/>
              </a:rPr>
              <a:t> </a:t>
            </a:r>
          </a:p>
          <a:p>
            <a:pPr eaLnBrk="1" hangingPunct="1">
              <a:lnSpc>
                <a:spcPct val="110000"/>
              </a:lnSpc>
            </a:pPr>
            <a:endParaRPr lang="nl-NL" altLang="nl-NL" sz="699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4515" name="Picture 1">
            <a:extLst>
              <a:ext uri="{FF2B5EF4-FFF2-40B4-BE49-F238E27FC236}">
                <a16:creationId xmlns:a16="http://schemas.microsoft.com/office/drawing/2014/main" id="{79569153-B1E7-5DEB-30CC-E3B29D9F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98" y="1134136"/>
            <a:ext cx="2579744" cy="7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hthoek 1">
            <a:extLst>
              <a:ext uri="{FF2B5EF4-FFF2-40B4-BE49-F238E27FC236}">
                <a16:creationId xmlns:a16="http://schemas.microsoft.com/office/drawing/2014/main" id="{9906DCB3-CE96-8A84-58B6-6DBB8C05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68" y="1276787"/>
            <a:ext cx="4583609" cy="48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2538" b="1" dirty="0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Hyiodine</a:t>
            </a:r>
            <a:r>
              <a:rPr lang="nl-NL" altLang="nl-NL" sz="2538" b="1" baseline="30000" dirty="0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®</a:t>
            </a:r>
            <a:endParaRPr lang="nl-NL" altLang="nl-NL" sz="2538" dirty="0">
              <a:solidFill>
                <a:srgbClr val="D1631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85048080-DB0B-7210-92D5-7F9E6E622B5F}"/>
              </a:ext>
            </a:extLst>
          </p:cNvPr>
          <p:cNvGrpSpPr/>
          <p:nvPr/>
        </p:nvGrpSpPr>
        <p:grpSpPr>
          <a:xfrm>
            <a:off x="841068" y="2133912"/>
            <a:ext cx="5954067" cy="4516547"/>
            <a:chOff x="302674" y="1639660"/>
            <a:chExt cx="6709631" cy="5089691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26BC85BA-E028-868C-EFCB-1839A062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74" y="1639661"/>
              <a:ext cx="3285490" cy="2465705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FEC91965-F096-0310-E676-C584A62AE2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53" b="4261"/>
            <a:stretch/>
          </p:blipFill>
          <p:spPr>
            <a:xfrm>
              <a:off x="3716655" y="1639660"/>
              <a:ext cx="3295650" cy="2465706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18DB9FC-B0AF-C718-1214-80E0680F20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5" t="5523"/>
            <a:stretch/>
          </p:blipFill>
          <p:spPr>
            <a:xfrm>
              <a:off x="302674" y="4263591"/>
              <a:ext cx="3285490" cy="2465705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2C8AF79-CCA4-0834-72DE-0399EE0C5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735" y="4263591"/>
              <a:ext cx="3285490" cy="2465760"/>
            </a:xfrm>
            <a:prstGeom prst="rect">
              <a:avLst/>
            </a:prstGeom>
          </p:spPr>
        </p:pic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07DE23D-4342-CB52-26D2-B559BEEF1D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266" y="6790866"/>
            <a:ext cx="1566361" cy="117555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420EDEB0-7DAB-EB97-A342-5F7142322F4D}"/>
              </a:ext>
            </a:extLst>
          </p:cNvPr>
          <p:cNvSpPr txBox="1"/>
          <p:nvPr/>
        </p:nvSpPr>
        <p:spPr>
          <a:xfrm>
            <a:off x="841068" y="4293525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36D3C0B-E93F-5105-1024-AA10DA624335}"/>
              </a:ext>
            </a:extLst>
          </p:cNvPr>
          <p:cNvSpPr txBox="1"/>
          <p:nvPr/>
        </p:nvSpPr>
        <p:spPr>
          <a:xfrm>
            <a:off x="3824135" y="4293525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2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5BCBFC9-D7CD-ACBC-CB2B-5AFD2ABDBD0F}"/>
              </a:ext>
            </a:extLst>
          </p:cNvPr>
          <p:cNvSpPr txBox="1"/>
          <p:nvPr/>
        </p:nvSpPr>
        <p:spPr>
          <a:xfrm>
            <a:off x="773517" y="6626591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3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7834F96-B33A-C919-486A-358012B0BE97}"/>
              </a:ext>
            </a:extLst>
          </p:cNvPr>
          <p:cNvSpPr txBox="1"/>
          <p:nvPr/>
        </p:nvSpPr>
        <p:spPr>
          <a:xfrm>
            <a:off x="3824135" y="6631690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4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8368B8A-49A7-8114-419E-9D4C993E099B}"/>
              </a:ext>
            </a:extLst>
          </p:cNvPr>
          <p:cNvSpPr txBox="1"/>
          <p:nvPr/>
        </p:nvSpPr>
        <p:spPr>
          <a:xfrm>
            <a:off x="4679919" y="7762521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5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89735CA-6398-649B-FA50-1D1FB8450DA9}"/>
              </a:ext>
            </a:extLst>
          </p:cNvPr>
          <p:cNvSpPr txBox="1"/>
          <p:nvPr/>
        </p:nvSpPr>
        <p:spPr>
          <a:xfrm>
            <a:off x="7287911" y="7762521"/>
            <a:ext cx="2743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1" hangingPunct="1"/>
            <a:r>
              <a:rPr lang="nl-NL" altLang="nl-NL" sz="800" u="sng" dirty="0">
                <a:latin typeface="Aptos" panose="020B0004020202020204" pitchFamily="34" charset="0"/>
                <a:cs typeface="Calibri" panose="020F0502020204030204" pitchFamily="34" charset="0"/>
              </a:rPr>
              <a:t>Meer gedetailleerde informatie op aanvraag.</a:t>
            </a:r>
          </a:p>
        </p:txBody>
      </p:sp>
    </p:spTree>
    <p:extLst>
      <p:ext uri="{BB962C8B-B14F-4D97-AF65-F5344CB8AC3E}">
        <p14:creationId xmlns:p14="http://schemas.microsoft.com/office/powerpoint/2010/main" val="260359079"/>
      </p:ext>
    </p:extLst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26">
            <a:extLst>
              <a:ext uri="{FF2B5EF4-FFF2-40B4-BE49-F238E27FC236}">
                <a16:creationId xmlns:a16="http://schemas.microsoft.com/office/drawing/2014/main" id="{911D08E7-682F-570E-F7D2-D094714EC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419" y="1044480"/>
            <a:ext cx="3048004" cy="6689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sz="1088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Wondinfectie na amputatie onderbeen links</a:t>
            </a:r>
            <a:endParaRPr lang="nl-NL" sz="906" b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nl-NL" altLang="nl-NL" sz="1088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Totale duur behandeling:  124 dagen</a:t>
            </a:r>
            <a:endParaRPr lang="nl-NL" altLang="nl-NL" sz="777" b="1" dirty="0">
              <a:latin typeface="Aptos" panose="020B0004020202020204" pitchFamily="34" charset="0"/>
            </a:endParaRP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 err="1">
                <a:latin typeface="Aptos" panose="020B0004020202020204" pitchFamily="34" charset="0"/>
                <a:cs typeface="Calibri" panose="020F0502020204030204" pitchFamily="34" charset="0"/>
              </a:rPr>
              <a:t>Patient</a:t>
            </a:r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, Mevrouw. 71 jaar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VG:</a:t>
            </a:r>
          </a:p>
          <a:p>
            <a:pPr eaLnBrk="1" hangingPunct="1"/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Amputatie onderbeen rechts </a:t>
            </a:r>
          </a:p>
          <a:p>
            <a:pPr eaLnBrk="1" hangingPunct="1"/>
            <a:r>
              <a:rPr lang="nl-NL" sz="9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Amputatie onderbeen links (04-10-2024)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DM type 1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Fontaine 4 vaatlijden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Geschiedenis, stagnatie wondheling</a:t>
            </a:r>
          </a:p>
          <a:p>
            <a:pPr eaLnBrk="1" hangingPunct="1"/>
            <a:r>
              <a:rPr lang="nl-NL" altLang="nl-NL" sz="900" dirty="0" err="1">
                <a:latin typeface="Aptos" panose="020B0004020202020204" pitchFamily="34" charset="0"/>
                <a:cs typeface="Times New Roman" panose="02020603050405020304" pitchFamily="18" charset="0"/>
              </a:rPr>
              <a:t>Sorbact</a:t>
            </a:r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nl-NL" altLang="nl-NL" sz="900" dirty="0" err="1">
                <a:latin typeface="Aptos" panose="020B0004020202020204" pitchFamily="34" charset="0"/>
                <a:cs typeface="Times New Roman" panose="02020603050405020304" pitchFamily="18" charset="0"/>
              </a:rPr>
              <a:t>gelgaas</a:t>
            </a:r>
            <a:endParaRPr lang="nl-NL" altLang="nl-NL" sz="9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nl-NL" altLang="nl-NL" sz="900" dirty="0" err="1">
                <a:latin typeface="Aptos" panose="020B0004020202020204" pitchFamily="34" charset="0"/>
                <a:cs typeface="Times New Roman" panose="02020603050405020304" pitchFamily="18" charset="0"/>
              </a:rPr>
              <a:t>Vacutex</a:t>
            </a:r>
            <a:endParaRPr lang="nl-NL" altLang="nl-NL" sz="9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nl-NL" altLang="nl-NL" sz="900" dirty="0" err="1">
                <a:latin typeface="Aptos" panose="020B0004020202020204" pitchFamily="34" charset="0"/>
                <a:cs typeface="Times New Roman" panose="02020603050405020304" pitchFamily="18" charset="0"/>
              </a:rPr>
              <a:t>AdvaCyn</a:t>
            </a:r>
            <a:r>
              <a:rPr lang="nl-NL" altLang="nl-NL" sz="900" dirty="0">
                <a:latin typeface="Aptos" panose="020B0004020202020204" pitchFamily="34" charset="0"/>
                <a:cs typeface="Times New Roman" panose="02020603050405020304" pitchFamily="18" charset="0"/>
              </a:rPr>
              <a:t> gel 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Stompgips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i="1" u="sng" dirty="0">
                <a:latin typeface="Aptos" panose="020B0004020202020204" pitchFamily="34" charset="0"/>
                <a:cs typeface="Calibri" panose="020F0502020204030204" pitchFamily="34" charset="0"/>
              </a:rPr>
              <a:t>Wond eerste keer gezien 04 december 2024</a:t>
            </a:r>
          </a:p>
          <a:p>
            <a:endParaRPr lang="nl-NL" altLang="nl-NL" sz="900" i="1" u="sng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04-12-2024  Necrose verwijderd. </a:t>
            </a: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Wondconsulent onder supervisie SOG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1: Dag 0  (04-12-2024)</a:t>
            </a:r>
            <a:b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Sorbactgelgaas</a:t>
            </a:r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2: Dag   (06-03-2025)</a:t>
            </a:r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Start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Hyiodine</a:t>
            </a: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 op  gaas afdekken met absorberend .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Met stompgips</a:t>
            </a:r>
          </a:p>
          <a:p>
            <a:pPr eaLnBrk="1" hangingPunct="1"/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3: Dag   (06-06-2025)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vanuit het midden gesloten</a:t>
            </a:r>
          </a:p>
          <a:p>
            <a:pPr eaLnBrk="1" hangingPunct="1"/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4: Dag   (07-07-2025)</a:t>
            </a:r>
          </a:p>
          <a:p>
            <a:pPr eaLnBrk="1" hangingPunct="1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Gesloten wond</a:t>
            </a:r>
          </a:p>
          <a:p>
            <a:pPr eaLnBrk="1" hangingPunct="1"/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i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Voordeel behandeling: ?</a:t>
            </a:r>
          </a:p>
          <a:p>
            <a:r>
              <a:rPr lang="nl-NL" altLang="nl-NL" sz="900" b="1" i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Tweede amputatie operatie voorkomen</a:t>
            </a:r>
          </a:p>
          <a:p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nl-NL" altLang="nl-NL" sz="725" i="1" dirty="0">
                <a:latin typeface="Aptos" panose="020B0004020202020204" pitchFamily="34" charset="0"/>
                <a:cs typeface="Calibri" panose="020F0502020204030204" pitchFamily="34" charset="0"/>
              </a:rPr>
              <a:t>Case:</a:t>
            </a:r>
          </a:p>
          <a:p>
            <a:pPr algn="r" eaLnBrk="1" hangingPunct="1"/>
            <a:r>
              <a:rPr lang="nl-NL" altLang="nl-NL" sz="725" i="1" dirty="0">
                <a:latin typeface="Aptos" panose="020B0004020202020204" pitchFamily="34" charset="0"/>
                <a:cs typeface="Calibri" panose="020F0502020204030204" pitchFamily="34" charset="0"/>
              </a:rPr>
              <a:t>Patricia van der </a:t>
            </a:r>
            <a:r>
              <a:rPr lang="nl-NL" altLang="nl-NL" sz="725" i="1" dirty="0" err="1">
                <a:latin typeface="Aptos" panose="020B0004020202020204" pitchFamily="34" charset="0"/>
                <a:cs typeface="Calibri" panose="020F0502020204030204" pitchFamily="34" charset="0"/>
              </a:rPr>
              <a:t>Krogt</a:t>
            </a:r>
            <a:r>
              <a:rPr lang="nl-NL" altLang="nl-NL" sz="725" i="1" dirty="0">
                <a:latin typeface="Aptos" panose="020B0004020202020204" pitchFamily="34" charset="0"/>
                <a:cs typeface="Calibri" panose="020F0502020204030204" pitchFamily="34" charset="0"/>
              </a:rPr>
              <a:t>, Wondconsulent</a:t>
            </a:r>
          </a:p>
          <a:p>
            <a:pPr algn="r" eaLnBrk="1" hangingPunct="1"/>
            <a:r>
              <a:rPr lang="nl-NL" altLang="nl-NL" sz="725" i="1" dirty="0">
                <a:latin typeface="Aptos" panose="020B0004020202020204" pitchFamily="34" charset="0"/>
                <a:cs typeface="Calibri" panose="020F0502020204030204" pitchFamily="34" charset="0"/>
              </a:rPr>
              <a:t>Spijkenisse medisch centrum</a:t>
            </a:r>
            <a:endParaRPr lang="nl-NL" altLang="nl-NL" sz="725" u="sng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699" b="1" dirty="0">
                <a:solidFill>
                  <a:srgbClr val="0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 </a:t>
            </a:r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699" b="1" dirty="0">
                <a:latin typeface="Aptos" panose="020B0004020202020204" pitchFamily="34" charset="0"/>
                <a:cs typeface="Calibri" panose="020F0502020204030204" pitchFamily="34" charset="0"/>
              </a:rPr>
              <a:t> </a:t>
            </a:r>
          </a:p>
          <a:p>
            <a:pPr eaLnBrk="1" hangingPunct="1">
              <a:lnSpc>
                <a:spcPct val="110000"/>
              </a:lnSpc>
            </a:pPr>
            <a:endParaRPr lang="nl-NL" altLang="nl-NL" sz="699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fbeelding 3" descr="Afbeelding met persoon, Vlees, grond, buitenshuis&#10;&#10;Door AI gegenereerde inhoud is mogelijk onjuist.">
            <a:extLst>
              <a:ext uri="{FF2B5EF4-FFF2-40B4-BE49-F238E27FC236}">
                <a16:creationId xmlns:a16="http://schemas.microsoft.com/office/drawing/2014/main" id="{6EAE99E0-7DF2-224E-9163-08C682D5C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0" y="2105431"/>
            <a:ext cx="2907274" cy="2188094"/>
          </a:xfrm>
          <a:prstGeom prst="rect">
            <a:avLst/>
          </a:prstGeom>
        </p:spPr>
      </p:pic>
      <p:pic>
        <p:nvPicPr>
          <p:cNvPr id="6" name="Afbeelding 5" descr="Afbeelding met Vlees, medisch, letsel, Dierlijk vet&#10;&#10;Door AI gegenereerde inhoud is mogelijk onjuist.">
            <a:extLst>
              <a:ext uri="{FF2B5EF4-FFF2-40B4-BE49-F238E27FC236}">
                <a16:creationId xmlns:a16="http://schemas.microsoft.com/office/drawing/2014/main" id="{69131946-0BA1-2415-AC5B-773314BBA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66"/>
          <a:stretch>
            <a:fillRect/>
          </a:stretch>
        </p:blipFill>
        <p:spPr>
          <a:xfrm>
            <a:off x="3908261" y="2105432"/>
            <a:ext cx="2898941" cy="2180455"/>
          </a:xfrm>
          <a:prstGeom prst="rect">
            <a:avLst/>
          </a:prstGeom>
        </p:spPr>
      </p:pic>
      <p:pic>
        <p:nvPicPr>
          <p:cNvPr id="9" name="Afbeelding 8" descr="Afbeelding met letsel, Vlees, medisch, gezondheidszorg&#10;&#10;Door AI gegenereerde inhoud is mogelijk onjuist.">
            <a:extLst>
              <a:ext uri="{FF2B5EF4-FFF2-40B4-BE49-F238E27FC236}">
                <a16:creationId xmlns:a16="http://schemas.microsoft.com/office/drawing/2014/main" id="{46C3C041-9CE7-1B12-31A5-FEC4DA03C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t="-129" r="252" b="129"/>
          <a:stretch>
            <a:fillRect/>
          </a:stretch>
        </p:blipFill>
        <p:spPr>
          <a:xfrm>
            <a:off x="908620" y="4466452"/>
            <a:ext cx="2907274" cy="2181946"/>
          </a:xfrm>
          <a:prstGeom prst="rect">
            <a:avLst/>
          </a:prstGeom>
        </p:spPr>
      </p:pic>
      <p:pic>
        <p:nvPicPr>
          <p:cNvPr id="16" name="Afbeelding 15" descr="Afbeelding met persoon, overdekt, Medische apparatuur, medisch&#10;&#10;Door AI gegenereerde inhoud is mogelijk onjuist.">
            <a:extLst>
              <a:ext uri="{FF2B5EF4-FFF2-40B4-BE49-F238E27FC236}">
                <a16:creationId xmlns:a16="http://schemas.microsoft.com/office/drawing/2014/main" id="{EB64D268-2072-7603-5EA8-749B6EBD1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288" b="12673"/>
          <a:stretch>
            <a:fillRect/>
          </a:stretch>
        </p:blipFill>
        <p:spPr>
          <a:xfrm>
            <a:off x="3924066" y="4458546"/>
            <a:ext cx="2883137" cy="2188094"/>
          </a:xfrm>
          <a:prstGeom prst="rect">
            <a:avLst/>
          </a:prstGeom>
        </p:spPr>
      </p:pic>
      <p:pic>
        <p:nvPicPr>
          <p:cNvPr id="64515" name="Picture 1">
            <a:extLst>
              <a:ext uri="{FF2B5EF4-FFF2-40B4-BE49-F238E27FC236}">
                <a16:creationId xmlns:a16="http://schemas.microsoft.com/office/drawing/2014/main" id="{79569153-B1E7-5DEB-30CC-E3B29D9FA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998" y="1134136"/>
            <a:ext cx="2579744" cy="7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Rechthoek 1">
            <a:extLst>
              <a:ext uri="{FF2B5EF4-FFF2-40B4-BE49-F238E27FC236}">
                <a16:creationId xmlns:a16="http://schemas.microsoft.com/office/drawing/2014/main" id="{9906DCB3-CE96-8A84-58B6-6DBB8C05C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068" y="1276787"/>
            <a:ext cx="4583609" cy="48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nl-NL" altLang="nl-NL" sz="2538" b="1" dirty="0" err="1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Hyiodine</a:t>
            </a:r>
            <a:r>
              <a:rPr lang="nl-NL" altLang="nl-NL" sz="1813" b="1" baseline="50000" dirty="0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®</a:t>
            </a:r>
            <a:endParaRPr lang="nl-NL" altLang="nl-NL" sz="2538" baseline="50000" dirty="0">
              <a:solidFill>
                <a:srgbClr val="D16319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20EDEB0-7DAB-EB97-A342-5F7142322F4D}"/>
              </a:ext>
            </a:extLst>
          </p:cNvPr>
          <p:cNvSpPr txBox="1"/>
          <p:nvPr/>
        </p:nvSpPr>
        <p:spPr>
          <a:xfrm>
            <a:off x="841068" y="4293525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536D3C0B-E93F-5105-1024-AA10DA624335}"/>
              </a:ext>
            </a:extLst>
          </p:cNvPr>
          <p:cNvSpPr txBox="1"/>
          <p:nvPr/>
        </p:nvSpPr>
        <p:spPr>
          <a:xfrm>
            <a:off x="3824135" y="4293525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2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5BCBFC9-D7CD-ACBC-CB2B-5AFD2ABDBD0F}"/>
              </a:ext>
            </a:extLst>
          </p:cNvPr>
          <p:cNvSpPr txBox="1"/>
          <p:nvPr/>
        </p:nvSpPr>
        <p:spPr>
          <a:xfrm>
            <a:off x="773517" y="6626591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3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7834F96-B33A-C919-486A-358012B0BE97}"/>
              </a:ext>
            </a:extLst>
          </p:cNvPr>
          <p:cNvSpPr txBox="1"/>
          <p:nvPr/>
        </p:nvSpPr>
        <p:spPr>
          <a:xfrm>
            <a:off x="3824135" y="6631690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 dirty="0">
                <a:latin typeface="Aptos" panose="020B0004020202020204" pitchFamily="34" charset="0"/>
                <a:cs typeface="Calibri" panose="020F0502020204030204" pitchFamily="34" charset="0"/>
              </a:rPr>
              <a:t>Foto: 4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34D3F8F-EE11-0C6F-B56A-F622E3CDD103}"/>
              </a:ext>
            </a:extLst>
          </p:cNvPr>
          <p:cNvSpPr txBox="1"/>
          <p:nvPr/>
        </p:nvSpPr>
        <p:spPr>
          <a:xfrm>
            <a:off x="7298313" y="7353300"/>
            <a:ext cx="55245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NL" sz="800" u="sng" dirty="0">
                <a:latin typeface="Aptos" panose="020B0004020202020204" pitchFamily="34" charset="0"/>
                <a:cs typeface="Calibri" panose="020F0502020204030204" pitchFamily="34" charset="0"/>
              </a:rPr>
              <a:t>Meer gedetailleerde informatie op aanvraag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1657204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6883" y="4111752"/>
            <a:ext cx="2901695" cy="21701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6883" y="1714500"/>
            <a:ext cx="2901695" cy="21747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24342" y="1494841"/>
            <a:ext cx="3153157" cy="387349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b="1" dirty="0">
                <a:latin typeface="Aptos" panose="020B0004020202020204" pitchFamily="34" charset="0"/>
                <a:cs typeface="Calibri"/>
              </a:rPr>
              <a:t>Amputatie</a:t>
            </a:r>
            <a:r>
              <a:rPr sz="1200" b="1" spc="-60" dirty="0">
                <a:latin typeface="Aptos" panose="020B0004020202020204" pitchFamily="34" charset="0"/>
                <a:cs typeface="Calibri"/>
              </a:rPr>
              <a:t> </a:t>
            </a:r>
            <a:r>
              <a:rPr sz="1200" b="1" dirty="0">
                <a:latin typeface="Aptos" panose="020B0004020202020204" pitchFamily="34" charset="0"/>
                <a:cs typeface="Calibri"/>
              </a:rPr>
              <a:t>D3</a:t>
            </a:r>
            <a:r>
              <a:rPr sz="1200" b="1" spc="-10" dirty="0">
                <a:latin typeface="Aptos" panose="020B0004020202020204" pitchFamily="34" charset="0"/>
                <a:cs typeface="Calibri"/>
              </a:rPr>
              <a:t> rechter</a:t>
            </a:r>
            <a:r>
              <a:rPr sz="1200" b="1" spc="-50" dirty="0">
                <a:latin typeface="Aptos" panose="020B0004020202020204" pitchFamily="34" charset="0"/>
                <a:cs typeface="Calibri"/>
              </a:rPr>
              <a:t> </a:t>
            </a:r>
            <a:r>
              <a:rPr sz="1200" b="1" spc="-20" dirty="0">
                <a:latin typeface="Aptos" panose="020B0004020202020204" pitchFamily="34" charset="0"/>
                <a:cs typeface="Calibri"/>
              </a:rPr>
              <a:t>voet</a:t>
            </a:r>
            <a:endParaRPr sz="12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2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Totale</a:t>
            </a:r>
            <a:r>
              <a:rPr sz="1200" b="1" spc="-5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duur</a:t>
            </a:r>
            <a:r>
              <a:rPr sz="1200" b="1" spc="-4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behandeling:</a:t>
            </a:r>
            <a:r>
              <a:rPr sz="1200" b="1" spc="-5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84</a:t>
            </a:r>
            <a:r>
              <a:rPr sz="1200" b="1" spc="-3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sz="1200" b="1" spc="-20" dirty="0" err="1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dagen</a:t>
            </a:r>
            <a:endParaRPr lang="nl-NL" sz="1200" b="1" spc="-20" dirty="0">
              <a:solidFill>
                <a:srgbClr val="C00000"/>
              </a:solidFill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endParaRPr lang="nl-NL" sz="900" b="1" spc="-20" dirty="0">
              <a:solidFill>
                <a:srgbClr val="C00000"/>
              </a:solidFill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900" b="1" spc="-10" dirty="0" err="1">
                <a:latin typeface="Aptos" panose="020B0004020202020204" pitchFamily="34" charset="0"/>
                <a:cs typeface="Calibri"/>
              </a:rPr>
              <a:t>Patient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Calibri"/>
              </a:rPr>
              <a:t>Man,</a:t>
            </a:r>
            <a:r>
              <a:rPr lang="nl-NL"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59</a:t>
            </a:r>
            <a:r>
              <a:rPr lang="nl-NL"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20" dirty="0">
                <a:latin typeface="Aptos" panose="020B0004020202020204" pitchFamily="34" charset="0"/>
                <a:cs typeface="Calibri"/>
              </a:rPr>
              <a:t>Jaar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nl-NL" sz="900" spc="-25" dirty="0">
                <a:latin typeface="Aptos" panose="020B0004020202020204" pitchFamily="34" charset="0"/>
                <a:cs typeface="Calibri"/>
              </a:rPr>
              <a:t>VG: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Calibri"/>
              </a:rPr>
              <a:t>DM</a:t>
            </a:r>
            <a:r>
              <a:rPr lang="nl-NL"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2,</a:t>
            </a:r>
            <a:r>
              <a:rPr lang="nl-NL"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10" dirty="0">
                <a:latin typeface="Aptos" panose="020B0004020202020204" pitchFamily="34" charset="0"/>
                <a:cs typeface="Calibri"/>
              </a:rPr>
              <a:t>neuropathie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 marR="1315720">
              <a:lnSpc>
                <a:spcPct val="100000"/>
              </a:lnSpc>
            </a:pPr>
            <a:r>
              <a:rPr lang="nl-NL" sz="900" spc="-10" dirty="0">
                <a:latin typeface="Aptos" panose="020B0004020202020204" pitchFamily="34" charset="0"/>
                <a:cs typeface="Calibri"/>
              </a:rPr>
              <a:t>Stentplaatsing</a:t>
            </a:r>
            <a:r>
              <a:rPr lang="nl-NL" sz="900" spc="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 err="1">
                <a:latin typeface="Aptos" panose="020B0004020202020204" pitchFamily="34" charset="0"/>
                <a:cs typeface="Calibri"/>
              </a:rPr>
              <a:t>ivm</a:t>
            </a:r>
            <a:r>
              <a:rPr lang="nl-NL"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dreigend</a:t>
            </a:r>
            <a:r>
              <a:rPr lang="nl-NL" sz="900" spc="2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10" dirty="0">
                <a:latin typeface="Aptos" panose="020B0004020202020204" pitchFamily="34" charset="0"/>
                <a:cs typeface="Calibri"/>
              </a:rPr>
              <a:t>infarct</a:t>
            </a:r>
            <a:r>
              <a:rPr lang="nl-NL"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10" dirty="0">
                <a:latin typeface="Aptos" panose="020B0004020202020204" pitchFamily="34" charset="0"/>
                <a:cs typeface="Calibri"/>
              </a:rPr>
              <a:t>Hypertensie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nl-NL" sz="900" spc="-10" dirty="0">
                <a:latin typeface="Aptos" panose="020B0004020202020204" pitchFamily="34" charset="0"/>
                <a:cs typeface="Calibri"/>
              </a:rPr>
              <a:t>Obesitas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nl-NL" sz="900" dirty="0">
                <a:latin typeface="Aptos" panose="020B0004020202020204" pitchFamily="34" charset="0"/>
                <a:cs typeface="Calibri"/>
              </a:rPr>
              <a:t>Status</a:t>
            </a:r>
            <a:r>
              <a:rPr lang="nl-NL"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na</a:t>
            </a:r>
            <a:r>
              <a:rPr lang="nl-NL"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amputatie</a:t>
            </a:r>
            <a:r>
              <a:rPr lang="nl-NL"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D3</a:t>
            </a:r>
            <a:r>
              <a:rPr lang="nl-NL"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rechter</a:t>
            </a:r>
            <a:r>
              <a:rPr lang="nl-NL"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voet</a:t>
            </a:r>
            <a:r>
              <a:rPr lang="nl-NL"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en</a:t>
            </a:r>
            <a:r>
              <a:rPr lang="nl-NL"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20" dirty="0">
                <a:latin typeface="Aptos" panose="020B0004020202020204" pitchFamily="34" charset="0"/>
                <a:cs typeface="Calibri"/>
              </a:rPr>
              <a:t>MRSA.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nl-NL"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lang="nl-NL"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1:</a:t>
            </a:r>
            <a:r>
              <a:rPr lang="nl-NL"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lang="nl-NL"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spc="-50" dirty="0">
                <a:latin typeface="Aptos" panose="020B0004020202020204" pitchFamily="34" charset="0"/>
                <a:cs typeface="Calibri"/>
              </a:rPr>
              <a:t>0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Calibri"/>
              </a:rPr>
              <a:t>Start</a:t>
            </a:r>
            <a:r>
              <a:rPr lang="nl-NL"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10" dirty="0" err="1">
                <a:latin typeface="Aptos" panose="020B0004020202020204" pitchFamily="34" charset="0"/>
                <a:cs typeface="Calibri"/>
              </a:rPr>
              <a:t>Hyiodine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nl-NL"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lang="nl-NL"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2:</a:t>
            </a:r>
            <a:r>
              <a:rPr lang="nl-NL"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lang="nl-NL"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spc="-25" dirty="0">
                <a:latin typeface="Aptos" panose="020B0004020202020204" pitchFamily="34" charset="0"/>
                <a:cs typeface="Calibri"/>
              </a:rPr>
              <a:t>49</a:t>
            </a:r>
            <a:br>
              <a:rPr lang="nl-NL" sz="900" b="1" spc="-25" dirty="0">
                <a:latin typeface="Aptos" panose="020B0004020202020204" pitchFamily="34" charset="0"/>
                <a:cs typeface="Calibri"/>
              </a:rPr>
            </a:br>
            <a:r>
              <a:rPr lang="nl-NL" sz="900" spc="-25" dirty="0">
                <a:latin typeface="Aptos" panose="020B0004020202020204" pitchFamily="34" charset="0"/>
                <a:cs typeface="Calibri"/>
              </a:rPr>
              <a:t>Ruim granulatieweefsel </a:t>
            </a:r>
            <a:r>
              <a:rPr lang="nl-NL" sz="900" spc="-25" dirty="0" err="1">
                <a:latin typeface="Aptos" panose="020B0004020202020204" pitchFamily="34" charset="0"/>
                <a:cs typeface="Calibri"/>
              </a:rPr>
              <a:t>zicxhtbaar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nl-NL" sz="900" b="1" dirty="0">
                <a:latin typeface="Aptos" panose="020B0004020202020204" pitchFamily="34" charset="0"/>
                <a:cs typeface="Calibri"/>
              </a:rPr>
              <a:t>Foto</a:t>
            </a:r>
            <a:r>
              <a:rPr lang="nl-NL"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3:</a:t>
            </a:r>
            <a:r>
              <a:rPr lang="nl-NL"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Dag</a:t>
            </a:r>
            <a:r>
              <a:rPr lang="nl-NL" sz="900" b="1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spc="-25" dirty="0">
                <a:latin typeface="Aptos" panose="020B0004020202020204" pitchFamily="34" charset="0"/>
                <a:cs typeface="Calibri"/>
              </a:rPr>
              <a:t>84</a:t>
            </a:r>
            <a:br>
              <a:rPr lang="nl-NL" sz="900" b="1" spc="-25" dirty="0">
                <a:latin typeface="Aptos" panose="020B0004020202020204" pitchFamily="34" charset="0"/>
                <a:cs typeface="Calibri"/>
              </a:rPr>
            </a:br>
            <a:r>
              <a:rPr lang="nl-NL" sz="900" spc="-25" dirty="0">
                <a:latin typeface="Aptos" panose="020B0004020202020204" pitchFamily="34" charset="0"/>
                <a:cs typeface="Calibri"/>
              </a:rPr>
              <a:t>Wond volledig gesloten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1065"/>
              </a:spcBef>
            </a:pP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Calibri"/>
              </a:rPr>
              <a:t>Wond</a:t>
            </a:r>
            <a:r>
              <a:rPr lang="nl-NL"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geheel gesloten</a:t>
            </a:r>
            <a:r>
              <a:rPr lang="nl-NL"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met</a:t>
            </a:r>
            <a:r>
              <a:rPr lang="nl-NL"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een</a:t>
            </a:r>
            <a:r>
              <a:rPr lang="nl-NL"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totaal</a:t>
            </a:r>
            <a:r>
              <a:rPr lang="nl-NL"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verbruik van</a:t>
            </a:r>
            <a:r>
              <a:rPr lang="nl-NL"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1,5</a:t>
            </a:r>
            <a:r>
              <a:rPr lang="nl-NL" sz="900" spc="-5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flesje</a:t>
            </a:r>
            <a:r>
              <a:rPr lang="nl-NL" sz="900" spc="-25" dirty="0">
                <a:latin typeface="Aptos" panose="020B0004020202020204" pitchFamily="34" charset="0"/>
                <a:cs typeface="Calibri"/>
              </a:rPr>
              <a:t> 50</a:t>
            </a:r>
            <a:r>
              <a:rPr lang="nl-NL"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gram</a:t>
            </a:r>
            <a:r>
              <a:rPr lang="nl-NL"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10" dirty="0" err="1">
                <a:latin typeface="Aptos" panose="020B0004020202020204" pitchFamily="34" charset="0"/>
                <a:cs typeface="Calibri"/>
              </a:rPr>
              <a:t>Hyiodine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endParaRPr sz="900" dirty="0">
              <a:latin typeface="Aptos" panose="020B0004020202020204" pitchFamily="34" charset="0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48455" y="351537"/>
            <a:ext cx="3320796" cy="1007363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Hyiodine</a:t>
            </a: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069079" y="1714500"/>
            <a:ext cx="2900172" cy="217474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324342" y="7429500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24342" y="7734300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5431" y="1934337"/>
            <a:ext cx="288988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Dehiscente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wond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aorta </a:t>
            </a:r>
            <a:r>
              <a:rPr sz="1400" b="1" dirty="0">
                <a:latin typeface="Calibri"/>
                <a:cs typeface="Calibri"/>
              </a:rPr>
              <a:t>bypass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operatie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168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85431" y="2731389"/>
            <a:ext cx="1485900" cy="235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25" dirty="0">
                <a:latin typeface="Calibri"/>
                <a:cs typeface="Calibri"/>
              </a:rPr>
              <a:t>Man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latin typeface="Calibri"/>
                <a:cs typeface="Calibri"/>
              </a:rPr>
              <a:t>VG:</a:t>
            </a:r>
            <a:endParaRPr sz="900">
              <a:latin typeface="Calibri"/>
              <a:cs typeface="Calibri"/>
            </a:endParaRPr>
          </a:p>
          <a:p>
            <a:pPr marL="12700" marR="866775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Diabetes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Aorta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bypass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Obesitas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Hyiodine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gedrenkte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gazen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168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5431" y="5475223"/>
            <a:ext cx="5461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Hyiodine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9075" y="4433315"/>
            <a:ext cx="2895600" cy="21701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2796" y="1984248"/>
            <a:ext cx="2976372" cy="220217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552" y="1984248"/>
            <a:ext cx="2897124" cy="217017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2796" y="4433315"/>
            <a:ext cx="2973324" cy="215798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85431" y="7150024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85431" y="7424343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94A01-1BB4-112B-BB86-A1E029B0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26">
            <a:extLst>
              <a:ext uri="{FF2B5EF4-FFF2-40B4-BE49-F238E27FC236}">
                <a16:creationId xmlns:a16="http://schemas.microsoft.com/office/drawing/2014/main" id="{B00C781F-8538-5B10-68C0-CEF1F7FCB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137" y="1790765"/>
            <a:ext cx="3397001" cy="591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68" tIns="41434" rIns="82868" bIns="41434" anchor="t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l-NL" sz="1088" b="1" dirty="0">
                <a:latin typeface="Aptos"/>
                <a:ea typeface="Aptos" panose="020B0004020202020204" pitchFamily="34" charset="0"/>
                <a:cs typeface="Times New Roman"/>
              </a:rPr>
              <a:t>Wondinfectie na </a:t>
            </a:r>
            <a:r>
              <a:rPr lang="nl-NL" sz="1088" b="1" dirty="0" err="1">
                <a:latin typeface="Aptos"/>
                <a:ea typeface="Aptos" panose="020B0004020202020204" pitchFamily="34" charset="0"/>
                <a:cs typeface="Times New Roman"/>
              </a:rPr>
              <a:t>hallux</a:t>
            </a:r>
            <a:r>
              <a:rPr lang="nl-NL" sz="1088" b="1" dirty="0">
                <a:latin typeface="Aptos"/>
                <a:ea typeface="Aptos" panose="020B0004020202020204" pitchFamily="34" charset="0"/>
                <a:cs typeface="Times New Roman"/>
              </a:rPr>
              <a:t> amputatie rechts</a:t>
            </a:r>
            <a:br>
              <a:rPr lang="nl-NL" sz="1088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nl-NL" altLang="nl-NL" sz="1088" b="1" dirty="0">
                <a:solidFill>
                  <a:srgbClr val="C00000"/>
                </a:solidFill>
                <a:latin typeface="Aptos"/>
                <a:cs typeface="Calibri"/>
              </a:rPr>
              <a:t>Totale duur behandeling: 9 dagen</a:t>
            </a:r>
            <a:endParaRPr lang="nl-NL" altLang="nl-NL" sz="770" b="1" dirty="0">
              <a:latin typeface="Aptos"/>
              <a:cs typeface="Calibri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b="1" dirty="0" err="1">
                <a:latin typeface="Aptos"/>
                <a:cs typeface="Calibri"/>
              </a:rPr>
              <a:t>Patient</a:t>
            </a:r>
            <a:br>
              <a:rPr lang="nl-NL" altLang="nl-NL" sz="725" b="1" dirty="0">
                <a:latin typeface="Aptos" panose="020B0004020202020204" pitchFamily="34" charset="0"/>
                <a:cs typeface="Calibri"/>
              </a:rPr>
            </a:br>
            <a:r>
              <a:rPr lang="nl-NL" altLang="nl-NL" sz="725" dirty="0">
                <a:latin typeface="Aptos"/>
                <a:cs typeface="Calibri"/>
              </a:rPr>
              <a:t>Meneer 90 jaar</a:t>
            </a: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l-NL" altLang="nl-NL" sz="725" dirty="0">
                <a:latin typeface="Aptos" panose="020B0004020202020204" pitchFamily="34" charset="0"/>
                <a:cs typeface="Calibri"/>
              </a:rPr>
              <a:t>Voorgeschiedenis:</a:t>
            </a:r>
          </a:p>
          <a:p>
            <a:r>
              <a:rPr lang="nl-NL" altLang="nl-NL" sz="725" dirty="0">
                <a:latin typeface="Aptos"/>
                <a:cs typeface="Times New Roman"/>
              </a:rPr>
              <a:t>Fontaine 4 vaatlijden</a:t>
            </a:r>
            <a:br>
              <a:rPr lang="nl-NL" altLang="nl-NL" sz="725" dirty="0">
                <a:latin typeface="Aptos" panose="020B0004020202020204" pitchFamily="34" charset="0"/>
                <a:cs typeface="Times New Roman"/>
              </a:rPr>
            </a:br>
            <a:r>
              <a:rPr lang="nl-NL" altLang="nl-NL" sz="725" dirty="0">
                <a:latin typeface="Aptos"/>
                <a:cs typeface="Times New Roman"/>
              </a:rPr>
              <a:t>BBA  links mei '22</a:t>
            </a:r>
            <a:br>
              <a:rPr lang="nl-NL" altLang="nl-NL" sz="725" dirty="0">
                <a:latin typeface="Aptos" panose="020B0004020202020204" pitchFamily="34" charset="0"/>
                <a:cs typeface="Times New Roman"/>
              </a:rPr>
            </a:br>
            <a:r>
              <a:rPr lang="nl-NL" altLang="nl-NL" sz="725" dirty="0">
                <a:latin typeface="Aptos"/>
                <a:cs typeface="Times New Roman"/>
              </a:rPr>
              <a:t>2x Myocardinfarct</a:t>
            </a:r>
            <a:br>
              <a:rPr lang="nl-NL" altLang="nl-NL" sz="725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endParaRPr lang="nl-NL" altLang="nl-NL" sz="725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nl-NL" altLang="nl-NL" sz="725" dirty="0">
                <a:latin typeface="Aptos"/>
                <a:cs typeface="Times New Roman"/>
              </a:rPr>
              <a:t>Medicatie die ertoe doet: </a:t>
            </a:r>
            <a:br>
              <a:rPr lang="nl-NL" altLang="nl-NL" sz="725" dirty="0">
                <a:latin typeface="Aptos" panose="020B0004020202020204" pitchFamily="34" charset="0"/>
                <a:cs typeface="Times New Roman"/>
              </a:rPr>
            </a:br>
            <a:r>
              <a:rPr lang="nl-NL" altLang="nl-NL" sz="725" dirty="0">
                <a:latin typeface="Aptos"/>
                <a:cs typeface="Times New Roman"/>
              </a:rPr>
              <a:t>niet relevant</a:t>
            </a:r>
            <a:endParaRPr lang="nl-NL" altLang="nl-NL" sz="725" dirty="0">
              <a:latin typeface="Aptos"/>
              <a:cs typeface="Times New Roman" panose="02020603050405020304" pitchFamily="18" charset="0"/>
            </a:endParaRP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nl-NL" altLang="nl-NL" sz="725" dirty="0">
                <a:latin typeface="Aptos"/>
                <a:cs typeface="Times New Roman"/>
              </a:rPr>
              <a:t>Geschiedenis, stagnatie wondheling,</a:t>
            </a:r>
            <a:br>
              <a:rPr lang="nl-NL" altLang="nl-NL" sz="725" dirty="0">
                <a:latin typeface="Aptos"/>
                <a:cs typeface="Times New Roman"/>
              </a:rPr>
            </a:br>
            <a:r>
              <a:rPr lang="nl-NL" altLang="nl-NL" sz="725" dirty="0">
                <a:latin typeface="Aptos"/>
                <a:cs typeface="Times New Roman"/>
              </a:rPr>
              <a:t>Hydrogel en </a:t>
            </a:r>
            <a:r>
              <a:rPr lang="nl-NL" altLang="nl-NL" sz="725" dirty="0" err="1">
                <a:latin typeface="Aptos"/>
                <a:cs typeface="Times New Roman"/>
              </a:rPr>
              <a:t>Eusol</a:t>
            </a:r>
            <a:r>
              <a:rPr lang="nl-NL" altLang="nl-NL" sz="725" dirty="0">
                <a:latin typeface="Aptos"/>
                <a:cs typeface="Times New Roman"/>
              </a:rPr>
              <a:t> </a:t>
            </a:r>
            <a:endParaRPr lang="nl-NL" sz="2175" dirty="0">
              <a:cs typeface="Times New Roman"/>
            </a:endParaRP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Calibri"/>
            </a:endParaRP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b="1" i="1" u="sng" dirty="0">
                <a:latin typeface="Aptos"/>
                <a:cs typeface="Calibri"/>
              </a:rPr>
              <a:t>Wond eerste keer gezien op:</a:t>
            </a:r>
            <a:br>
              <a:rPr lang="nl-NL" altLang="nl-NL" sz="725" b="1" i="1" u="sng" dirty="0">
                <a:latin typeface="Aptos" panose="020B0004020202020204" pitchFamily="34" charset="0"/>
                <a:cs typeface="Calibri"/>
              </a:rPr>
            </a:br>
            <a:r>
              <a:rPr lang="nl-NL" altLang="nl-NL" sz="725" i="1" dirty="0">
                <a:latin typeface="Aptos"/>
                <a:cs typeface="Calibri"/>
              </a:rPr>
              <a:t>06-03-2026</a:t>
            </a:r>
          </a:p>
          <a:p>
            <a:endParaRPr lang="nl-NL" altLang="nl-NL" sz="725" i="1" u="sng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i="1" u="sng" dirty="0">
                <a:latin typeface="Aptos" panose="020B0004020202020204" pitchFamily="34" charset="0"/>
                <a:cs typeface="Calibri" panose="020F0502020204030204" pitchFamily="34" charset="0"/>
              </a:rPr>
              <a:t>0-meting, wanneer is de wond gezien ontdekt en start behandeling</a:t>
            </a:r>
          </a:p>
          <a:p>
            <a:r>
              <a:rPr lang="nl-NL" altLang="nl-NL" sz="725" dirty="0">
                <a:latin typeface="Aptos"/>
                <a:cs typeface="Calibri"/>
              </a:rPr>
              <a:t>06-03-26 debridement op OK </a:t>
            </a:r>
            <a:br>
              <a:rPr lang="nl-NL" altLang="nl-NL" sz="725" dirty="0">
                <a:latin typeface="Aptos"/>
                <a:cs typeface="Calibri"/>
              </a:rPr>
            </a:br>
            <a:r>
              <a:rPr lang="nl-NL" altLang="nl-NL" sz="725" dirty="0">
                <a:latin typeface="Aptos"/>
                <a:cs typeface="Calibri"/>
              </a:rPr>
              <a:t>07-03-26 start </a:t>
            </a:r>
            <a:r>
              <a:rPr lang="nl-NL" altLang="nl-NL" sz="725" dirty="0" err="1">
                <a:latin typeface="Aptos"/>
                <a:cs typeface="Calibri"/>
              </a:rPr>
              <a:t>Eusol</a:t>
            </a:r>
            <a:endParaRPr lang="nl-NL" altLang="nl-NL" sz="725" dirty="0">
              <a:latin typeface="Aptos"/>
              <a:cs typeface="Calibri"/>
            </a:endParaRPr>
          </a:p>
          <a:p>
            <a:pPr eaLnBrk="1" hangingPunct="1"/>
            <a:endParaRPr lang="nl-NL" altLang="nl-NL" sz="725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b="1" dirty="0">
                <a:latin typeface="Aptos" panose="020B0004020202020204" pitchFamily="34" charset="0"/>
                <a:cs typeface="Calibri"/>
              </a:rPr>
              <a:t>Foto 1: 18-03-26</a:t>
            </a:r>
          </a:p>
          <a:p>
            <a:r>
              <a:rPr lang="nl-NL" altLang="nl-NL" sz="725" dirty="0">
                <a:latin typeface="Aptos" panose="020B0004020202020204" pitchFamily="34" charset="0"/>
                <a:cs typeface="Calibri"/>
              </a:rPr>
              <a:t>Start Madentherapie</a:t>
            </a:r>
          </a:p>
          <a:p>
            <a:pPr eaLnBrk="1" hangingPunct="1"/>
            <a:endParaRPr lang="nl-NL" altLang="nl-NL" sz="725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b="1" dirty="0">
                <a:latin typeface="Aptos" panose="020B0004020202020204" pitchFamily="34" charset="0"/>
                <a:cs typeface="Calibri"/>
              </a:rPr>
              <a:t>Foto 2: 23-03-26</a:t>
            </a:r>
          </a:p>
          <a:p>
            <a:r>
              <a:rPr lang="nl-NL" altLang="nl-NL" sz="725" dirty="0">
                <a:latin typeface="Aptos" panose="020B0004020202020204" pitchFamily="34" charset="0"/>
                <a:cs typeface="Calibri"/>
              </a:rPr>
              <a:t>1e wissel maden</a:t>
            </a:r>
          </a:p>
          <a:p>
            <a:pPr eaLnBrk="1" hangingPunct="1"/>
            <a:endParaRPr lang="nl-NL" altLang="nl-NL" sz="725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b="1" dirty="0">
                <a:latin typeface="Aptos" panose="020B0004020202020204" pitchFamily="34" charset="0"/>
                <a:cs typeface="Calibri"/>
              </a:rPr>
              <a:t>Foto 3: 25-03-26</a:t>
            </a:r>
          </a:p>
          <a:p>
            <a:r>
              <a:rPr lang="nl-NL" altLang="nl-NL" sz="725" dirty="0">
                <a:latin typeface="Aptos" panose="020B0004020202020204" pitchFamily="34" charset="0"/>
                <a:cs typeface="Calibri"/>
              </a:rPr>
              <a:t>Doorgaan met huidige maden</a:t>
            </a:r>
            <a:endParaRPr lang="nl-NL" altLang="nl-NL" sz="725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b="1" dirty="0">
                <a:latin typeface="Aptos"/>
                <a:cs typeface="Calibri"/>
              </a:rPr>
              <a:t>Foto 4: 27-03-26</a:t>
            </a:r>
          </a:p>
          <a:p>
            <a:r>
              <a:rPr lang="nl-NL" altLang="nl-NL" sz="725" dirty="0">
                <a:latin typeface="Aptos"/>
                <a:cs typeface="Calibri"/>
              </a:rPr>
              <a:t>Granulerend wondbed, start </a:t>
            </a:r>
            <a:r>
              <a:rPr lang="nl-NL" altLang="nl-NL" sz="725" dirty="0" err="1">
                <a:latin typeface="Aptos"/>
                <a:cs typeface="Calibri"/>
              </a:rPr>
              <a:t>Acti</a:t>
            </a:r>
            <a:r>
              <a:rPr lang="nl-NL" altLang="nl-NL" sz="725" dirty="0">
                <a:latin typeface="Aptos"/>
                <a:cs typeface="Calibri"/>
              </a:rPr>
              <a:t>-VAC</a:t>
            </a:r>
            <a:endParaRPr lang="nl-NL" altLang="nl-NL" sz="725" dirty="0">
              <a:latin typeface="Aptos"/>
              <a:cs typeface="Calibri" panose="020F0502020204030204" pitchFamily="34" charset="0"/>
            </a:endParaRP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725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725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725" i="1" dirty="0">
                <a:latin typeface="Aptos" panose="020B0004020202020204" pitchFamily="34" charset="0"/>
                <a:cs typeface="Calibri"/>
              </a:rPr>
              <a:t>Verder amputatie voorkomen door behandeling van madentherapie</a:t>
            </a:r>
            <a:endParaRPr lang="nl-NL" sz="725" dirty="0">
              <a:latin typeface="Aptos" panose="020B000402020202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r" eaLnBrk="1" hangingPunct="1"/>
            <a:r>
              <a:rPr lang="nl-NL" altLang="nl-NL" sz="725" i="1" dirty="0">
                <a:latin typeface="Aptos" panose="020B0004020202020204" pitchFamily="34" charset="0"/>
                <a:cs typeface="Calibri" panose="020F0502020204030204" pitchFamily="34" charset="0"/>
              </a:rPr>
              <a:t>Case:</a:t>
            </a:r>
          </a:p>
          <a:p>
            <a:pPr algn="r" eaLnBrk="1" hangingPunct="1"/>
            <a:r>
              <a:rPr lang="nl-NL" altLang="nl-NL" sz="725" i="1" dirty="0">
                <a:latin typeface="Aptos"/>
                <a:cs typeface="Calibri"/>
              </a:rPr>
              <a:t>Femke Hoogsteder- van Bergen Bravenboer</a:t>
            </a:r>
          </a:p>
          <a:p>
            <a:pPr algn="r" eaLnBrk="1" hangingPunct="1"/>
            <a:r>
              <a:rPr lang="nl-NL" altLang="nl-NL" sz="725" i="1" dirty="0">
                <a:latin typeface="Aptos"/>
                <a:cs typeface="Calibri"/>
              </a:rPr>
              <a:t>Wondverpleegkundige</a:t>
            </a:r>
          </a:p>
          <a:p>
            <a:pPr algn="r" eaLnBrk="1" hangingPunct="1"/>
            <a:r>
              <a:rPr lang="nl-NL" altLang="nl-NL" sz="725" i="1" dirty="0">
                <a:latin typeface="Aptos"/>
                <a:cs typeface="Calibri"/>
              </a:rPr>
              <a:t>Maasstad ziekenhuis Rotterdam</a:t>
            </a:r>
            <a:endParaRPr lang="nl-NL" altLang="nl-NL" sz="725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l-NL" altLang="nl-NL" sz="699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</a:pPr>
            <a:endParaRPr lang="nl-NL" altLang="nl-NL" sz="699" dirty="0">
              <a:latin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2F5A526A-9A0A-598E-F59C-A09E99EA1FD7}"/>
              </a:ext>
            </a:extLst>
          </p:cNvPr>
          <p:cNvSpPr txBox="1"/>
          <p:nvPr/>
        </p:nvSpPr>
        <p:spPr>
          <a:xfrm>
            <a:off x="787454" y="4264361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>
                <a:latin typeface="Aptos" panose="020B0004020202020204" pitchFamily="34" charset="0"/>
                <a:cs typeface="Calibri" panose="020F0502020204030204" pitchFamily="34" charset="0"/>
              </a:rPr>
              <a:t>Foto: 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F2CC407-4A75-3B41-AC7C-C904E4A74F7B}"/>
              </a:ext>
            </a:extLst>
          </p:cNvPr>
          <p:cNvSpPr txBox="1"/>
          <p:nvPr/>
        </p:nvSpPr>
        <p:spPr>
          <a:xfrm>
            <a:off x="4017796" y="4276764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>
                <a:latin typeface="Aptos" panose="020B0004020202020204" pitchFamily="34" charset="0"/>
                <a:cs typeface="Calibri" panose="020F0502020204030204" pitchFamily="34" charset="0"/>
              </a:rPr>
              <a:t>Foto: 2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0C911B50-CE38-97F9-8780-AFA7DD84EF21}"/>
              </a:ext>
            </a:extLst>
          </p:cNvPr>
          <p:cNvSpPr txBox="1"/>
          <p:nvPr/>
        </p:nvSpPr>
        <p:spPr>
          <a:xfrm>
            <a:off x="779367" y="6768476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>
                <a:latin typeface="Aptos" panose="020B0004020202020204" pitchFamily="34" charset="0"/>
                <a:cs typeface="Calibri" panose="020F0502020204030204" pitchFamily="34" charset="0"/>
              </a:rPr>
              <a:t>Foto: 3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BDDC09B-F508-7189-19BD-D5526305F03E}"/>
              </a:ext>
            </a:extLst>
          </p:cNvPr>
          <p:cNvSpPr txBox="1"/>
          <p:nvPr/>
        </p:nvSpPr>
        <p:spPr>
          <a:xfrm>
            <a:off x="4017797" y="6768476"/>
            <a:ext cx="531647" cy="203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b="1">
                <a:latin typeface="Aptos" panose="020B0004020202020204" pitchFamily="34" charset="0"/>
                <a:cs typeface="Calibri" panose="020F0502020204030204" pitchFamily="34" charset="0"/>
              </a:rPr>
              <a:t>Foto: 4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E17D750-9E81-0FE8-6734-F293A98EE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04" y="1923265"/>
            <a:ext cx="167419" cy="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2868" tIns="41434" rIns="82868" bIns="41434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828721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nl-NL" altLang="nl-NL" sz="725" b="1" i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nl-NL" altLang="nl-NL" sz="163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F0F286-C494-2975-2FD0-403202EC7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71" y="2029828"/>
            <a:ext cx="2814042" cy="21839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4AC29-D6DD-8468-6ED5-980589F0D7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2" t="8779" r="-76" b="332"/>
          <a:stretch>
            <a:fillRect/>
          </a:stretch>
        </p:blipFill>
        <p:spPr>
          <a:xfrm rot="10800000">
            <a:off x="4017798" y="2025802"/>
            <a:ext cx="2793063" cy="2192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9EF10-6218-D3B3-B938-38F8677354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662" r="-452"/>
          <a:stretch>
            <a:fillRect/>
          </a:stretch>
        </p:blipFill>
        <p:spPr>
          <a:xfrm rot="5400000">
            <a:off x="1130580" y="4178933"/>
            <a:ext cx="2150382" cy="2852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B5A0D-B884-6A6E-E06A-DFB2A19C40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76" b="1"/>
          <a:stretch>
            <a:fillRect/>
          </a:stretch>
        </p:blipFill>
        <p:spPr>
          <a:xfrm rot="5400000">
            <a:off x="4343974" y="4203968"/>
            <a:ext cx="2140709" cy="27930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00396A0-7117-FFC4-DF46-F277044DF595}"/>
              </a:ext>
            </a:extLst>
          </p:cNvPr>
          <p:cNvSpPr txBox="1"/>
          <p:nvPr/>
        </p:nvSpPr>
        <p:spPr>
          <a:xfrm>
            <a:off x="7324343" y="7720816"/>
            <a:ext cx="5524500" cy="315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nl-NL" altLang="nl-NL" sz="725" u="sng" dirty="0">
                <a:latin typeface="Aptos" panose="020B0004020202020204" pitchFamily="34" charset="0"/>
                <a:cs typeface="Calibri" panose="020F0502020204030204" pitchFamily="34" charset="0"/>
              </a:rPr>
              <a:t>Meer gedetailleerde informatie op aanvraag.</a:t>
            </a:r>
          </a:p>
          <a:p>
            <a:pPr eaLnBrk="1" hangingPunct="1"/>
            <a:endParaRPr lang="nl-NL" altLang="nl-NL" sz="725" i="1" dirty="0">
              <a:latin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ject 17">
            <a:extLst>
              <a:ext uri="{FF2B5EF4-FFF2-40B4-BE49-F238E27FC236}">
                <a16:creationId xmlns:a16="http://schemas.microsoft.com/office/drawing/2014/main" id="{0E414109-15A0-6EA4-A7AA-54FB62EB396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FFDAF1F6-F8DD-F286-6BE0-B292609371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7940" y="901700"/>
            <a:ext cx="9253118" cy="7706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</p:spTree>
    <p:extLst>
      <p:ext uri="{BB962C8B-B14F-4D97-AF65-F5344CB8AC3E}">
        <p14:creationId xmlns:p14="http://schemas.microsoft.com/office/powerpoint/2010/main" val="3026924702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5431" y="1934337"/>
            <a:ext cx="2997835" cy="879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Dehiscente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wond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1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bypass operatie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7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28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85431" y="2944748"/>
            <a:ext cx="2759075" cy="2357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latin typeface="Calibri"/>
                <a:cs typeface="Calibri"/>
              </a:rPr>
              <a:t>VG: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Bypass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onderbeen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rechts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Hyiodine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gedrenkte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gazen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Positieve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vooruitgang,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opgeschoond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Snelle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granulatie.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Geheel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5431" y="6923328"/>
            <a:ext cx="242252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Wondconsulenten,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Anna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Ziekenhuis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 </a:t>
            </a:r>
            <a:r>
              <a:rPr sz="900" i="1" spc="-10" dirty="0">
                <a:latin typeface="Calibri"/>
                <a:cs typeface="Calibri"/>
              </a:rPr>
              <a:t>Geldrop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Hyiodine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600" y="2942844"/>
            <a:ext cx="3383279" cy="15621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9144" y="2942844"/>
            <a:ext cx="3383279" cy="15621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0124" y="4937759"/>
            <a:ext cx="3383279" cy="156057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31335" y="4937759"/>
            <a:ext cx="3381756" cy="15605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385431" y="722622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5431" y="1934337"/>
            <a:ext cx="257683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Complexe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wond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bij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Spina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Bifida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80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70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85431" y="2731389"/>
            <a:ext cx="28047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25" dirty="0">
                <a:latin typeface="Calibri"/>
                <a:cs typeface="Calibri"/>
              </a:rPr>
              <a:t>VG: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Spina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Bifida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Hyiodine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Positieve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vooruitgang,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opgeschoond,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 niet </a:t>
            </a:r>
            <a:r>
              <a:rPr sz="900" spc="-10" dirty="0">
                <a:latin typeface="Calibri"/>
                <a:cs typeface="Calibri"/>
              </a:rPr>
              <a:t>kleiner.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70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wordt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kleiner.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5431" y="6435597"/>
            <a:ext cx="279273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Saskia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Rolloos,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Verpleegkundig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Specialist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Wondzorg,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Rosemarie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den Dekker, </a:t>
            </a:r>
            <a:r>
              <a:rPr sz="900" i="1" spc="-10" dirty="0">
                <a:latin typeface="Calibri"/>
                <a:cs typeface="Calibri"/>
              </a:rPr>
              <a:t>Wondverpleegkundige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WVO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zorg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–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Zeeland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Hyiodine</a:t>
            </a: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296" y="2523744"/>
            <a:ext cx="1845564" cy="29657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0548" y="2511551"/>
            <a:ext cx="1648968" cy="29657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69535" y="3244342"/>
            <a:ext cx="1831848" cy="224510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385431" y="7012863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60347" y="2993135"/>
            <a:ext cx="2482595" cy="18425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9435" y="2993135"/>
            <a:ext cx="2401824" cy="18470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68159" y="2263267"/>
            <a:ext cx="2159000" cy="20770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Wond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voorvoetamputatie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12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C00000"/>
                </a:solidFill>
                <a:latin typeface="Calibri"/>
                <a:cs typeface="Calibri"/>
              </a:rPr>
              <a:t>weken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56</a:t>
            </a:r>
            <a:r>
              <a:rPr sz="900" spc="-20" dirty="0">
                <a:latin typeface="Calibri"/>
                <a:cs typeface="Calibri"/>
              </a:rPr>
              <a:t> jaar</a:t>
            </a:r>
            <a:endParaRPr sz="900">
              <a:latin typeface="Calibri"/>
              <a:cs typeface="Calibri"/>
            </a:endParaRPr>
          </a:p>
          <a:p>
            <a:pPr marL="12700" marR="71501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stagnerende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wondgenezing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voorvoetamputatie.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Negatieve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druk</a:t>
            </a:r>
            <a:r>
              <a:rPr sz="900" spc="-10" dirty="0">
                <a:latin typeface="Calibri"/>
                <a:cs typeface="Calibri"/>
              </a:rPr>
              <a:t> therapie </a:t>
            </a:r>
            <a:r>
              <a:rPr sz="900" dirty="0">
                <a:latin typeface="Calibri"/>
                <a:cs typeface="Calibri"/>
              </a:rPr>
              <a:t>zonder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resultaat.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Hyiodine </a:t>
            </a:r>
            <a:r>
              <a:rPr sz="900" spc="-10" dirty="0">
                <a:latin typeface="Calibri"/>
                <a:cs typeface="Calibri"/>
              </a:rPr>
              <a:t>gedrenkte</a:t>
            </a:r>
            <a:r>
              <a:rPr sz="9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gazen.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10" dirty="0">
                <a:latin typeface="Calibri"/>
                <a:cs typeface="Calibri"/>
              </a:rPr>
              <a:t> 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68159" y="6921500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83985" y="5062220"/>
            <a:ext cx="263525" cy="1352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00" dirty="0">
                <a:latin typeface="Calibri"/>
                <a:cs typeface="Calibri"/>
              </a:rPr>
              <a:t>Foto</a:t>
            </a:r>
            <a:r>
              <a:rPr sz="700" spc="15" dirty="0">
                <a:latin typeface="Calibri"/>
                <a:cs typeface="Calibri"/>
              </a:rPr>
              <a:t> </a:t>
            </a:r>
            <a:r>
              <a:rPr sz="700" spc="-50" dirty="0">
                <a:latin typeface="Calibri"/>
                <a:cs typeface="Calibri"/>
              </a:rPr>
              <a:t>2</a:t>
            </a:r>
            <a:endParaRPr sz="7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3240" y="1092708"/>
            <a:ext cx="2493263" cy="78181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Hyiodine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868159" y="722439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92176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err="1">
                <a:solidFill>
                  <a:srgbClr val="E46E1F"/>
                </a:solidFill>
              </a:rPr>
              <a:t>Nanogen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 err="1">
                <a:solidFill>
                  <a:srgbClr val="E46E1F"/>
                </a:solidFill>
                <a:latin typeface="Tahoma"/>
                <a:cs typeface="Tahoma"/>
              </a:rPr>
              <a:t>Akti</a:t>
            </a:r>
            <a:r>
              <a:rPr lang="nl-NL" b="0" dirty="0">
                <a:solidFill>
                  <a:srgbClr val="E46E1F"/>
                </a:solidFill>
                <a:latin typeface="Tahoma"/>
                <a:cs typeface="Tahoma"/>
              </a:rPr>
              <a:t>v</a:t>
            </a:r>
            <a:endParaRPr sz="20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rcRect r="35983"/>
          <a:stretch>
            <a:fillRect/>
          </a:stretch>
        </p:blipFill>
        <p:spPr>
          <a:xfrm>
            <a:off x="4079836" y="2171853"/>
            <a:ext cx="2885518" cy="37210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23185" y="6392468"/>
            <a:ext cx="5798820" cy="612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7580" marR="5080" indent="-945515">
              <a:lnSpc>
                <a:spcPct val="113900"/>
              </a:lnSpc>
              <a:spcBef>
                <a:spcPts val="100"/>
              </a:spcBef>
            </a:pP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100%</a:t>
            </a:r>
            <a:r>
              <a:rPr sz="1800" spc="-3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natuurlijke</a:t>
            </a:r>
            <a:r>
              <a:rPr sz="180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dressings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 err="1">
                <a:solidFill>
                  <a:srgbClr val="E46E1F"/>
                </a:solidFill>
                <a:latin typeface="Tahoma"/>
                <a:cs typeface="Tahoma"/>
              </a:rPr>
              <a:t>voor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snellere</a:t>
            </a:r>
            <a:r>
              <a:rPr sz="1800" spc="-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genezing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van</a:t>
            </a:r>
            <a:r>
              <a:rPr sz="1800" spc="-8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stagnerende</a:t>
            </a:r>
            <a:r>
              <a:rPr sz="180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180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complexe</a:t>
            </a:r>
            <a:r>
              <a:rPr sz="180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wonden</a:t>
            </a:r>
            <a:endParaRPr sz="18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22F937B4-6AAF-1486-3C5C-B39657EFD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751013"/>
            <a:ext cx="3541713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l-NL" altLang="nl-NL" sz="1200" b="1" dirty="0">
                <a:latin typeface="Aptos" panose="020B0004020202020204" pitchFamily="34" charset="0"/>
                <a:cs typeface="Calibri" panose="020F0502020204030204" pitchFamily="34" charset="0"/>
              </a:rPr>
              <a:t>Diabetische voet ulcus (Li) stagnerende wond</a:t>
            </a:r>
          </a:p>
          <a:p>
            <a:r>
              <a:rPr lang="nl-NL" altLang="nl-NL" sz="1200" b="1" dirty="0">
                <a:solidFill>
                  <a:srgbClr val="C00000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Totale duur behandeling: 71 dagen</a:t>
            </a:r>
            <a:endParaRPr lang="nl-NL" altLang="nl-NL" sz="1200" dirty="0">
              <a:solidFill>
                <a:srgbClr val="C00000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endParaRPr lang="nl-NL" altLang="nl-NL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Patiënt</a:t>
            </a: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Man, dhr. V, 62 jaar, Diabetisch Mellitus type 1, hartfalen, nierfalen, nier transplantatie (2024), blind – retinopathie, TIA, hypertensie, amputatie voorvoet rechts. </a:t>
            </a: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Wond ontstaan 13-03-2025. 19-07-2025 amputatiewond</a:t>
            </a:r>
          </a:p>
          <a:p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Medicatie: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Immuno</a:t>
            </a: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nl-NL" altLang="nl-NL" sz="900" dirty="0" err="1">
                <a:latin typeface="Aptos" panose="020B0004020202020204" pitchFamily="34" charset="0"/>
                <a:cs typeface="Calibri" panose="020F0502020204030204" pitchFamily="34" charset="0"/>
              </a:rPr>
              <a:t>suppurativa</a:t>
            </a:r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, insuline, Vitamine D, diuretica, lipiden verlagende medicatie, pijnmedicatie zn.</a:t>
            </a:r>
          </a:p>
          <a:p>
            <a:endParaRPr lang="nl-NL" altLang="nl-NL" sz="900" b="1" i="1" u="sng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nl-NL" altLang="nl-NL" sz="900" b="1" i="1" u="sng" dirty="0">
                <a:latin typeface="Aptos" panose="020B0004020202020204" pitchFamily="34" charset="0"/>
                <a:cs typeface="Calibri" panose="020F0502020204030204" pitchFamily="34" charset="0"/>
              </a:rPr>
              <a:t>5 maanden stagnerende wond</a:t>
            </a:r>
          </a:p>
          <a:p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1: </a:t>
            </a:r>
            <a:r>
              <a:rPr lang="nl-NL" altLang="nl-NL" sz="900" b="1" dirty="0">
                <a:latin typeface="Aptos" panose="020B0004020202020204" pitchFamily="34" charset="0"/>
              </a:rPr>
              <a:t>Dag 1 – 12-12-2025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Opstaande wondrand oedeem, 95% geel, 5% rood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2x per week verzorging, </a:t>
            </a:r>
            <a:r>
              <a:rPr lang="nl-NL" altLang="nl-NL" sz="900" dirty="0" err="1">
                <a:latin typeface="Aptos" panose="020B0004020202020204" pitchFamily="34" charset="0"/>
              </a:rPr>
              <a:t>Nanogen</a:t>
            </a:r>
            <a:r>
              <a:rPr lang="nl-NL" altLang="nl-NL" sz="900" dirty="0">
                <a:latin typeface="Aptos" panose="020B0004020202020204" pitchFamily="34" charset="0"/>
              </a:rPr>
              <a:t> AKTIV. Weefsel te vochtig voor 1x per week </a:t>
            </a:r>
            <a:r>
              <a:rPr lang="nl-NL" altLang="nl-NL" sz="900" dirty="0" err="1">
                <a:latin typeface="Aptos" panose="020B0004020202020204" pitchFamily="34" charset="0"/>
              </a:rPr>
              <a:t>Nanogen</a:t>
            </a:r>
            <a:r>
              <a:rPr lang="nl-NL" altLang="nl-NL" sz="900" dirty="0">
                <a:latin typeface="Aptos" panose="020B0004020202020204" pitchFamily="34" charset="0"/>
              </a:rPr>
              <a:t> AKTIV, </a:t>
            </a:r>
          </a:p>
          <a:p>
            <a:endParaRPr lang="nl-NL" altLang="nl-NL" sz="900" dirty="0">
              <a:solidFill>
                <a:schemeClr val="tx2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2: </a:t>
            </a:r>
            <a:r>
              <a:rPr lang="nl-NL" altLang="nl-NL" sz="900" b="1" dirty="0">
                <a:latin typeface="Aptos" panose="020B0004020202020204" pitchFamily="34" charset="0"/>
              </a:rPr>
              <a:t>Dag 7– 19-12-2025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Na 1 week verschil in weefsel. Lichte maceratie</a:t>
            </a:r>
          </a:p>
          <a:p>
            <a:r>
              <a:rPr lang="nl-NL" altLang="nl-NL" sz="900" dirty="0" err="1">
                <a:latin typeface="Aptos" panose="020B0004020202020204" pitchFamily="34" charset="0"/>
              </a:rPr>
              <a:t>Leukomed</a:t>
            </a:r>
            <a:r>
              <a:rPr lang="nl-NL" altLang="nl-NL" sz="900" dirty="0">
                <a:latin typeface="Aptos" panose="020B0004020202020204" pitchFamily="34" charset="0"/>
              </a:rPr>
              <a:t> skin </a:t>
            </a:r>
            <a:r>
              <a:rPr lang="nl-NL" altLang="nl-NL" sz="900" dirty="0" err="1">
                <a:latin typeface="Aptos" panose="020B0004020202020204" pitchFamily="34" charset="0"/>
              </a:rPr>
              <a:t>sensitive</a:t>
            </a:r>
            <a:r>
              <a:rPr lang="nl-NL" altLang="nl-NL" sz="900" dirty="0">
                <a:latin typeface="Aptos" panose="020B0004020202020204" pitchFamily="34" charset="0"/>
              </a:rPr>
              <a:t> </a:t>
            </a:r>
          </a:p>
          <a:p>
            <a:endParaRPr lang="nl-NL" altLang="nl-NL" sz="900" b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altLang="nl-NL" sz="900" b="1" dirty="0">
                <a:latin typeface="Aptos" panose="020B0004020202020204" pitchFamily="34" charset="0"/>
                <a:cs typeface="Calibri" panose="020F0502020204030204" pitchFamily="34" charset="0"/>
              </a:rPr>
              <a:t>Foto 3: </a:t>
            </a:r>
            <a:r>
              <a:rPr lang="nl-NL" altLang="nl-NL" sz="900" b="1" dirty="0">
                <a:latin typeface="Aptos" panose="020B0004020202020204" pitchFamily="34" charset="0"/>
              </a:rPr>
              <a:t>Dag 32– 12-01-2026</a:t>
            </a:r>
            <a:endParaRPr lang="nl-NL" altLang="nl-NL" sz="900" dirty="0">
              <a:latin typeface="Aptos" panose="020B0004020202020204" pitchFamily="34" charset="0"/>
            </a:endParaRPr>
          </a:p>
          <a:p>
            <a:r>
              <a:rPr lang="nl-NL" altLang="nl-NL" sz="900" dirty="0">
                <a:latin typeface="Aptos" panose="020B0004020202020204" pitchFamily="34" charset="0"/>
              </a:rPr>
              <a:t>20% niet vitaal, 80% rood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wondranden rustig, granulatieweefsel, niet vitaal</a:t>
            </a:r>
          </a:p>
          <a:p>
            <a:endParaRPr lang="nl-NL" altLang="nl-NL" sz="900" dirty="0">
              <a:latin typeface="Aptos" panose="020B0004020202020204" pitchFamily="34" charset="0"/>
            </a:endParaRPr>
          </a:p>
          <a:p>
            <a:r>
              <a:rPr lang="nl-NL" altLang="nl-NL" sz="900" i="1" dirty="0">
                <a:solidFill>
                  <a:srgbClr val="EE0000"/>
                </a:solidFill>
                <a:latin typeface="Aptos" panose="020B0004020202020204" pitchFamily="34" charset="0"/>
              </a:rPr>
              <a:t>Per 23-01-2026 1x per week wondbehandeling</a:t>
            </a:r>
          </a:p>
          <a:p>
            <a:endParaRPr lang="nl-NL" altLang="nl-NL" sz="900" dirty="0">
              <a:latin typeface="Aptos" panose="020B0004020202020204" pitchFamily="34" charset="0"/>
            </a:endParaRPr>
          </a:p>
          <a:p>
            <a:r>
              <a:rPr lang="nl-NL" altLang="nl-NL" sz="900" b="1" dirty="0">
                <a:latin typeface="Aptos" panose="020B0004020202020204" pitchFamily="34" charset="0"/>
              </a:rPr>
              <a:t>Foto 4: Dag 57 - 06-02-2026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Oppervlakkig defect, minimaal vocht</a:t>
            </a:r>
            <a:br>
              <a:rPr lang="nl-NL" altLang="nl-NL" sz="900" dirty="0">
                <a:latin typeface="Aptos" panose="020B0004020202020204" pitchFamily="34" charset="0"/>
              </a:rPr>
            </a:br>
            <a:r>
              <a:rPr lang="nl-NL" altLang="nl-NL" sz="900" dirty="0">
                <a:latin typeface="Aptos" panose="020B0004020202020204" pitchFamily="34" charset="0"/>
              </a:rPr>
              <a:t>klein stukje </a:t>
            </a:r>
            <a:r>
              <a:rPr lang="nl-NL" altLang="nl-NL" sz="900" dirty="0" err="1">
                <a:latin typeface="Aptos" panose="020B0004020202020204" pitchFamily="34" charset="0"/>
              </a:rPr>
              <a:t>Nanogen</a:t>
            </a:r>
            <a:r>
              <a:rPr lang="nl-NL" altLang="nl-NL" sz="900" dirty="0">
                <a:latin typeface="Aptos" panose="020B0004020202020204" pitchFamily="34" charset="0"/>
              </a:rPr>
              <a:t> </a:t>
            </a:r>
            <a:r>
              <a:rPr lang="nl-NL" altLang="nl-NL" sz="900" dirty="0" err="1">
                <a:latin typeface="Aptos" panose="020B0004020202020204" pitchFamily="34" charset="0"/>
              </a:rPr>
              <a:t>Aktiv</a:t>
            </a:r>
            <a:endParaRPr lang="nl-NL" altLang="nl-NL" sz="900" dirty="0">
              <a:latin typeface="Aptos" panose="020B0004020202020204" pitchFamily="34" charset="0"/>
            </a:endParaRPr>
          </a:p>
          <a:p>
            <a:endParaRPr lang="nl-NL" altLang="nl-NL" sz="900" dirty="0">
              <a:latin typeface="Aptos" panose="020B0004020202020204" pitchFamily="34" charset="0"/>
            </a:endParaRPr>
          </a:p>
          <a:p>
            <a:r>
              <a:rPr lang="nl-NL" altLang="nl-NL" sz="900" b="1" dirty="0">
                <a:latin typeface="Aptos" panose="020B0004020202020204" pitchFamily="34" charset="0"/>
              </a:rPr>
              <a:t>Foto 5: Dag 71 - 20-02-2026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Wond dicht, 100% epitheel</a:t>
            </a:r>
          </a:p>
          <a:p>
            <a:r>
              <a:rPr lang="nl-NL" altLang="nl-NL" sz="900" dirty="0">
                <a:latin typeface="Aptos" panose="020B0004020202020204" pitchFamily="34" charset="0"/>
              </a:rPr>
              <a:t>Na </a:t>
            </a:r>
            <a:r>
              <a:rPr lang="nl-NL" altLang="nl-NL" sz="900" dirty="0" err="1">
                <a:latin typeface="Aptos" panose="020B0004020202020204" pitchFamily="34" charset="0"/>
              </a:rPr>
              <a:t>debridement</a:t>
            </a:r>
            <a:r>
              <a:rPr lang="nl-NL" altLang="nl-NL" sz="900" dirty="0">
                <a:latin typeface="Aptos" panose="020B0004020202020204" pitchFamily="34" charset="0"/>
              </a:rPr>
              <a:t> wat schilfers</a:t>
            </a:r>
          </a:p>
          <a:p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endParaRPr lang="nl-NL" altLang="nl-NL" sz="900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endParaRPr lang="nl-NL" altLang="nl-NL" sz="900" i="1" dirty="0">
              <a:latin typeface="Aptos" panose="020B0004020202020204" pitchFamily="34" charset="0"/>
            </a:endParaRPr>
          </a:p>
          <a:p>
            <a:pPr algn="r"/>
            <a:r>
              <a:rPr lang="nl-NL" altLang="nl-NL" sz="900" i="1" dirty="0">
                <a:latin typeface="Aptos" panose="020B0004020202020204" pitchFamily="34" charset="0"/>
              </a:rPr>
              <a:t>Case: Tamara Michiels, wondconsulent, Brabantzorg Oss</a:t>
            </a:r>
            <a:endParaRPr lang="nl-NL" altLang="nl-NL" sz="900" i="1" dirty="0"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 algn="r"/>
            <a:r>
              <a:rPr lang="nl-NL" altLang="nl-NL" sz="900" dirty="0">
                <a:latin typeface="Aptos" panose="020B0004020202020204" pitchFamily="34" charset="0"/>
                <a:cs typeface="Calibri" panose="020F0502020204030204" pitchFamily="34" charset="0"/>
              </a:rPr>
              <a:t>i.s.m. Wondpoli Bernhoven ziekenhuis, Uden</a:t>
            </a:r>
          </a:p>
        </p:txBody>
      </p:sp>
      <p:sp>
        <p:nvSpPr>
          <p:cNvPr id="5123" name="Rechthoek 1">
            <a:extLst>
              <a:ext uri="{FF2B5EF4-FFF2-40B4-BE49-F238E27FC236}">
                <a16:creationId xmlns:a16="http://schemas.microsoft.com/office/drawing/2014/main" id="{CF8EE610-05CA-E2DC-9FB9-02C1553AC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869950"/>
            <a:ext cx="2322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nl-NL" altLang="nl-NL" b="1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Nanogen </a:t>
            </a:r>
            <a:r>
              <a:rPr lang="nl-NL" altLang="nl-NL">
                <a:solidFill>
                  <a:srgbClr val="D16319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Aktiv</a:t>
            </a:r>
            <a:endParaRPr lang="nl-NL" altLang="nl-NL">
              <a:solidFill>
                <a:srgbClr val="D16319"/>
              </a:solidFill>
              <a:latin typeface="Tahoma" panose="020B0604030504040204" pitchFamily="34" charset="0"/>
            </a:endParaRPr>
          </a:p>
        </p:txBody>
      </p:sp>
      <p:grpSp>
        <p:nvGrpSpPr>
          <p:cNvPr id="5124" name="Groep 13">
            <a:extLst>
              <a:ext uri="{FF2B5EF4-FFF2-40B4-BE49-F238E27FC236}">
                <a16:creationId xmlns:a16="http://schemas.microsoft.com/office/drawing/2014/main" id="{4EAD1C3F-7227-2B22-5B3A-A945B7340055}"/>
              </a:ext>
            </a:extLst>
          </p:cNvPr>
          <p:cNvGrpSpPr>
            <a:grpSpLocks/>
          </p:cNvGrpSpPr>
          <p:nvPr/>
        </p:nvGrpSpPr>
        <p:grpSpPr bwMode="auto">
          <a:xfrm>
            <a:off x="680135" y="2481263"/>
            <a:ext cx="6843028" cy="4476750"/>
            <a:chOff x="679964" y="2481395"/>
            <a:chExt cx="6842648" cy="4477219"/>
          </a:xfrm>
        </p:grpSpPr>
        <p:pic>
          <p:nvPicPr>
            <p:cNvPr id="5126" name="Afbeelding 2">
              <a:extLst>
                <a:ext uri="{FF2B5EF4-FFF2-40B4-BE49-F238E27FC236}">
                  <a16:creationId xmlns:a16="http://schemas.microsoft.com/office/drawing/2014/main" id="{F4524B36-6272-42F8-B040-978C433395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965" y="2513051"/>
              <a:ext cx="2149161" cy="210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Afbeelding 8">
              <a:extLst>
                <a:ext uri="{FF2B5EF4-FFF2-40B4-BE49-F238E27FC236}">
                  <a16:creationId xmlns:a16="http://schemas.microsoft.com/office/drawing/2014/main" id="{DEC2B4B5-6DC0-49D5-8029-A4DAE2CCEC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" r="-678"/>
            <a:stretch>
              <a:fillRect/>
            </a:stretch>
          </p:blipFill>
          <p:spPr bwMode="auto">
            <a:xfrm>
              <a:off x="679964" y="4828461"/>
              <a:ext cx="2149163" cy="210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Afbeelding 4">
              <a:extLst>
                <a:ext uri="{FF2B5EF4-FFF2-40B4-BE49-F238E27FC236}">
                  <a16:creationId xmlns:a16="http://schemas.microsoft.com/office/drawing/2014/main" id="{780F6582-C617-0FAC-994F-55A5B1EAF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" r="682"/>
            <a:stretch>
              <a:fillRect/>
            </a:stretch>
          </p:blipFill>
          <p:spPr bwMode="auto">
            <a:xfrm>
              <a:off x="2902294" y="2513053"/>
              <a:ext cx="2149163" cy="210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Afbeelding 6">
              <a:extLst>
                <a:ext uri="{FF2B5EF4-FFF2-40B4-BE49-F238E27FC236}">
                  <a16:creationId xmlns:a16="http://schemas.microsoft.com/office/drawing/2014/main" id="{9E7E110B-AB4F-0553-B34B-5584C4EE8D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"/>
            <a:stretch>
              <a:fillRect/>
            </a:stretch>
          </p:blipFill>
          <p:spPr bwMode="auto">
            <a:xfrm>
              <a:off x="2902292" y="4823095"/>
              <a:ext cx="2149165" cy="2100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Afbeelding 10">
              <a:extLst>
                <a:ext uri="{FF2B5EF4-FFF2-40B4-BE49-F238E27FC236}">
                  <a16:creationId xmlns:a16="http://schemas.microsoft.com/office/drawing/2014/main" id="{0031AB27-AE3F-8F21-DD26-973A2F4D0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90" b="7130"/>
            <a:stretch>
              <a:fillRect/>
            </a:stretch>
          </p:blipFill>
          <p:spPr bwMode="auto">
            <a:xfrm>
              <a:off x="5152957" y="2481395"/>
              <a:ext cx="2099735" cy="2149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Tekstvak 13">
              <a:extLst>
                <a:ext uri="{FF2B5EF4-FFF2-40B4-BE49-F238E27FC236}">
                  <a16:creationId xmlns:a16="http://schemas.microsoft.com/office/drawing/2014/main" id="{1A483E3B-052C-891F-FD9D-504E68EEA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374" y="4391777"/>
              <a:ext cx="79216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nl-NL" altLang="nl-NL" sz="1000">
                  <a:solidFill>
                    <a:schemeClr val="bg1"/>
                  </a:solidFill>
                  <a:latin typeface="Calibri" panose="020F0502020204030204" pitchFamily="34" charset="0"/>
                </a:rPr>
                <a:t>Foto 2</a:t>
              </a:r>
            </a:p>
          </p:txBody>
        </p:sp>
        <p:sp>
          <p:nvSpPr>
            <p:cNvPr id="5132" name="Tekstvak 15">
              <a:extLst>
                <a:ext uri="{FF2B5EF4-FFF2-40B4-BE49-F238E27FC236}">
                  <a16:creationId xmlns:a16="http://schemas.microsoft.com/office/drawing/2014/main" id="{C44D1C37-DA52-B1BC-14F0-8EC187EFDA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7533" y="6712551"/>
              <a:ext cx="79216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nl-NL" altLang="nl-NL" sz="1000">
                  <a:latin typeface="Calibri" panose="020F0502020204030204" pitchFamily="34" charset="0"/>
                </a:rPr>
                <a:t>Foto 4</a:t>
              </a:r>
            </a:p>
          </p:txBody>
        </p:sp>
        <p:sp>
          <p:nvSpPr>
            <p:cNvPr id="5133" name="Tekstvak 16">
              <a:extLst>
                <a:ext uri="{FF2B5EF4-FFF2-40B4-BE49-F238E27FC236}">
                  <a16:creationId xmlns:a16="http://schemas.microsoft.com/office/drawing/2014/main" id="{639D040C-F17C-A1B4-8744-21A57D55BB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2170" y="4394459"/>
              <a:ext cx="792163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nl-NL" altLang="nl-NL" sz="1000">
                  <a:solidFill>
                    <a:schemeClr val="bg1"/>
                  </a:solidFill>
                  <a:latin typeface="Calibri" panose="020F0502020204030204" pitchFamily="34" charset="0"/>
                </a:rPr>
                <a:t>Foto 1</a:t>
              </a:r>
            </a:p>
          </p:txBody>
        </p:sp>
        <p:sp>
          <p:nvSpPr>
            <p:cNvPr id="5134" name="Tekstvak 15">
              <a:extLst>
                <a:ext uri="{FF2B5EF4-FFF2-40B4-BE49-F238E27FC236}">
                  <a16:creationId xmlns:a16="http://schemas.microsoft.com/office/drawing/2014/main" id="{B44DB84A-F741-DEC5-6B02-9773D3E8D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4374" y="6692616"/>
              <a:ext cx="79216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nl-NL" altLang="nl-NL" sz="1000">
                  <a:latin typeface="Calibri" panose="020F0502020204030204" pitchFamily="34" charset="0"/>
                </a:rPr>
                <a:t>Foto 5</a:t>
              </a:r>
            </a:p>
          </p:txBody>
        </p:sp>
        <p:sp>
          <p:nvSpPr>
            <p:cNvPr id="5135" name="Tekstvak 15">
              <a:extLst>
                <a:ext uri="{FF2B5EF4-FFF2-40B4-BE49-F238E27FC236}">
                  <a16:creationId xmlns:a16="http://schemas.microsoft.com/office/drawing/2014/main" id="{E4CBAFE4-D92F-2B81-3606-0AA0D9FFD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0450" y="4384839"/>
              <a:ext cx="792162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nl-NL" altLang="nl-NL" sz="1000">
                  <a:solidFill>
                    <a:schemeClr val="bg1"/>
                  </a:solidFill>
                  <a:latin typeface="Calibri" panose="020F0502020204030204" pitchFamily="34" charset="0"/>
                </a:rPr>
                <a:t>Foto 3</a:t>
              </a:r>
            </a:p>
          </p:txBody>
        </p:sp>
      </p:grpSp>
      <p:pic>
        <p:nvPicPr>
          <p:cNvPr id="5125" name="Afbeelding 15">
            <a:extLst>
              <a:ext uri="{FF2B5EF4-FFF2-40B4-BE49-F238E27FC236}">
                <a16:creationId xmlns:a16="http://schemas.microsoft.com/office/drawing/2014/main" id="{0E5318AA-7E34-E140-D3F7-13DC0D89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7"/>
          <a:stretch>
            <a:fillRect/>
          </a:stretch>
        </p:blipFill>
        <p:spPr bwMode="auto">
          <a:xfrm>
            <a:off x="7993063" y="311150"/>
            <a:ext cx="2106612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186F7A3-6D51-8A86-FB36-0CEF22251C40}"/>
              </a:ext>
            </a:extLst>
          </p:cNvPr>
          <p:cNvSpPr txBox="1"/>
          <p:nvPr/>
        </p:nvSpPr>
        <p:spPr>
          <a:xfrm>
            <a:off x="7239000" y="7770168"/>
            <a:ext cx="234185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altLang="nl-NL" sz="900" u="sng" dirty="0">
                <a:latin typeface="Aptos" panose="020B0004020202020204" pitchFamily="34" charset="0"/>
                <a:cs typeface="Calibri" panose="020F0502020204030204" pitchFamily="34" charset="0"/>
              </a:rPr>
              <a:t>Meer gedetailleerde informatie op aanvraag</a:t>
            </a:r>
          </a:p>
        </p:txBody>
      </p:sp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9744" y="4587240"/>
            <a:ext cx="2692908" cy="18501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1564" y="2153411"/>
            <a:ext cx="2697480" cy="184403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9744" y="2153411"/>
            <a:ext cx="2670048" cy="18470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1772157"/>
            <a:ext cx="26771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Niet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helend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chirurgisch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sternotomie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45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355545"/>
            <a:ext cx="314960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59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Hypertensie,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hartfalen,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nierinsufficientie.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arteriële </a:t>
            </a:r>
            <a:r>
              <a:rPr sz="900" spc="-10" dirty="0">
                <a:latin typeface="Calibri"/>
                <a:cs typeface="Calibri"/>
              </a:rPr>
              <a:t>by-</a:t>
            </a:r>
            <a:r>
              <a:rPr sz="900" dirty="0">
                <a:latin typeface="Calibri"/>
                <a:cs typeface="Calibri"/>
              </a:rPr>
              <a:t>pass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januari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2014.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Postoperatief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ontwikkelde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zij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scabiës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distale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incisie.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behandeld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topicale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uiteindelijk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doorverwezen</a:t>
            </a:r>
            <a:r>
              <a:rPr sz="900" dirty="0">
                <a:latin typeface="Calibri"/>
                <a:cs typeface="Calibri"/>
              </a:rPr>
              <a:t> naar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wondcentrum.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gedebrideerd.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gestart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 </a:t>
            </a:r>
            <a:r>
              <a:rPr sz="900" spc="-25" dirty="0">
                <a:latin typeface="Calibri"/>
                <a:cs typeface="Calibri"/>
              </a:rPr>
              <a:t>na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11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stilstand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Applikatie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eenmaal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</a:t>
            </a:r>
            <a:r>
              <a:rPr sz="900" spc="-20" dirty="0">
                <a:latin typeface="Calibri"/>
                <a:cs typeface="Calibri"/>
              </a:rPr>
              <a:t> week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weken.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590671"/>
            <a:ext cx="84391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2.1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1.1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1.0cm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2.31cm3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139565"/>
            <a:ext cx="84391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17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1.0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0.5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0.5cm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0.25cm3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45</a:t>
            </a:r>
            <a:endParaRPr sz="900">
              <a:latin typeface="Calibri"/>
              <a:cs typeface="Calibri"/>
            </a:endParaRPr>
          </a:p>
          <a:p>
            <a:pPr marL="12700" marR="5143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0.0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0.0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0.0cm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0.0cm3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83400"/>
            <a:ext cx="21196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Naz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Wahab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MD,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FAAFP, FAPWCA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USA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130" dirty="0">
                <a:solidFill>
                  <a:srgbClr val="E46E1F"/>
                </a:solidFill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035802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9923" y="61878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99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7072" y="5708903"/>
            <a:ext cx="4671060" cy="19446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7072" y="3552444"/>
            <a:ext cx="4666488" cy="19309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2875" y="1517903"/>
            <a:ext cx="4710684" cy="181051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177215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Fasciitis</a:t>
            </a:r>
            <a:r>
              <a:rPr sz="1400" b="1" spc="-8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necroticans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63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355545"/>
            <a:ext cx="3122295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44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Werd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voorgesteld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wondcentrum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 </a:t>
            </a:r>
            <a:r>
              <a:rPr sz="900" spc="-25" dirty="0">
                <a:latin typeface="Calibri"/>
                <a:cs typeface="Calibri"/>
              </a:rPr>
              <a:t>een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snel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ontwikkelende</a:t>
            </a:r>
            <a:r>
              <a:rPr sz="900" dirty="0">
                <a:latin typeface="Calibri"/>
                <a:cs typeface="Calibri"/>
              </a:rPr>
              <a:t> infectie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linker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liesstreek.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werd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geconstateerd </a:t>
            </a:r>
            <a:r>
              <a:rPr sz="900" dirty="0">
                <a:latin typeface="Calibri"/>
                <a:cs typeface="Calibri"/>
              </a:rPr>
              <a:t>dat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diabetes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type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 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fasciitis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necroticans.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direct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operatief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ingrepen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iv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NPTW.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totaal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opname.</a:t>
            </a:r>
            <a:r>
              <a:rPr sz="900" spc="16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ontslag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opnieuw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voorgesteld</a:t>
            </a:r>
            <a:r>
              <a:rPr sz="900" dirty="0">
                <a:latin typeface="Calibri"/>
                <a:cs typeface="Calibri"/>
              </a:rPr>
              <a:t> bij het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wondcentrum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verband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stagnatie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wondheling.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Wondkweek: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Streptococcus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species,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MRSA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Pseudomonas.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orale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AB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 </a:t>
            </a:r>
            <a:r>
              <a:rPr sz="900" spc="-10" dirty="0">
                <a:latin typeface="Calibri"/>
                <a:cs typeface="Calibri"/>
              </a:rPr>
              <a:t>eenmaal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weken.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865245"/>
            <a:ext cx="85344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26.0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3.5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0.1cm</a:t>
            </a:r>
            <a:endParaRPr sz="900">
              <a:latin typeface="Calibri"/>
              <a:cs typeface="Calibri"/>
            </a:endParaRPr>
          </a:p>
          <a:p>
            <a:pPr marL="12700" marR="7239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Tunnel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4cm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9.1cm3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28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26.0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2.5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0.1cm</a:t>
            </a:r>
            <a:endParaRPr sz="900">
              <a:latin typeface="Calibri"/>
              <a:cs typeface="Calibri"/>
            </a:endParaRPr>
          </a:p>
          <a:p>
            <a:pPr marL="12700" marR="7239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Tunnel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6.5cm3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5236540"/>
            <a:ext cx="796925" cy="438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63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0.0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0.0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0.0cm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0.0cm3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83400"/>
            <a:ext cx="21196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Naz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Wahab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MD,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FAAFP, FAPWCA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USA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130" dirty="0">
                <a:solidFill>
                  <a:srgbClr val="E46E1F"/>
                </a:solidFill>
              </a:rPr>
              <a:t> </a:t>
            </a:r>
            <a:r>
              <a:rPr b="0" spc="-2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910073" y="5071617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10073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910073" y="2886278"/>
            <a:ext cx="3536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3508" y="4888990"/>
            <a:ext cx="2295143" cy="30053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9303" y="1778507"/>
            <a:ext cx="1749552" cy="29565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83508" y="1778507"/>
            <a:ext cx="2269236" cy="29337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9303" y="4890515"/>
            <a:ext cx="1749552" cy="300380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18629" y="177215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Stagnerend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decubitus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rechter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hiel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93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2355545"/>
            <a:ext cx="2677160" cy="2084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&gt;90 jaar,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veneuze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insufficiëntie,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immobiel.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Gele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necrose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fibrine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driemaal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Mepitel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absorberend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1.8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1.0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0.3cm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0,54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53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1,8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1.0 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0.0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551045"/>
            <a:ext cx="86614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93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1,1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0,3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0,2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Volume: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0,07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cm3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83400"/>
            <a:ext cx="289687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 </a:t>
            </a:r>
            <a:r>
              <a:rPr sz="900" i="1" spc="-10" dirty="0">
                <a:latin typeface="Calibri"/>
                <a:cs typeface="Calibri"/>
              </a:rPr>
              <a:t>Jacolien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vd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Hil,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Wondverpleegkundige,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Careyn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Thuiszorg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13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5235702" y="4470856"/>
            <a:ext cx="3536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88794" y="758352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88794" y="4470856"/>
            <a:ext cx="3536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682997" y="758352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6284" y="5513832"/>
            <a:ext cx="3023616" cy="16992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6284" y="1912620"/>
            <a:ext cx="3023616" cy="16565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9516" y="1912620"/>
            <a:ext cx="2945892" cy="16565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6284" y="3640835"/>
            <a:ext cx="3023616" cy="172821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18629" y="1772157"/>
            <a:ext cx="25908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Stagnerend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decubitus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linker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Hallux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87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2355545"/>
            <a:ext cx="294005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Vrouw,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37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hoge</a:t>
            </a:r>
            <a:r>
              <a:rPr sz="900" spc="-10" dirty="0">
                <a:latin typeface="Calibri"/>
                <a:cs typeface="Calibri"/>
              </a:rPr>
              <a:t> dwarslaesie,</a:t>
            </a:r>
            <a:r>
              <a:rPr sz="900" dirty="0">
                <a:latin typeface="Calibri"/>
                <a:cs typeface="Calibri"/>
              </a:rPr>
              <a:t> immobiel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(bed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/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rolstoel).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reeds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10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bestaand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druk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meerdere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verbandmiddelen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reeds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3042030"/>
            <a:ext cx="3129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Rode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licht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fibrineuze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tweemaal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Mepitel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NW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gaasje.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3727830"/>
            <a:ext cx="317119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offloading </a:t>
            </a:r>
            <a:r>
              <a:rPr sz="900" dirty="0">
                <a:latin typeface="Calibri"/>
                <a:cs typeface="Calibri"/>
              </a:rPr>
              <a:t>zoals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toegepast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advies van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podotherapeut.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32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Duidelijk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vooruitgang</a:t>
            </a:r>
            <a:r>
              <a:rPr sz="900" dirty="0">
                <a:latin typeface="Calibri"/>
                <a:cs typeface="Calibri"/>
              </a:rPr>
              <a:t> waar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nemen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omvang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Rode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doorbloeding.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afgedekt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dikke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korst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wondvocht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sijpelt </a:t>
            </a:r>
            <a:r>
              <a:rPr sz="900" spc="-10" dirty="0">
                <a:latin typeface="Calibri"/>
                <a:cs typeface="Calibri"/>
              </a:rPr>
              <a:t>eruit.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5099684"/>
            <a:ext cx="316166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83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debrideren.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Gestopt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Nanogen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wegens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mogelijk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afsluiten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Revamil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dressing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afdekkend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NW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gaasje.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Wondgrootte: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1,1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0,4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0,2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cm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5923026"/>
            <a:ext cx="291846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87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gesloten.</a:t>
            </a:r>
            <a:r>
              <a:rPr sz="900" spc="-10" dirty="0">
                <a:latin typeface="Calibri"/>
                <a:cs typeface="Calibri"/>
              </a:rPr>
              <a:t> Offloading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enkele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aanhouden</a:t>
            </a:r>
            <a:r>
              <a:rPr sz="900" spc="15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ter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preventie.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8629" y="6883400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Nancy's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Thuiszorg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tot Z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Nancy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Duchenne,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(zelfstandig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verpleegkundige),</a:t>
            </a:r>
            <a:r>
              <a:rPr sz="900" i="1" spc="7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Maassluis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8629" y="7294880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  <a:r>
              <a:rPr b="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108953" y="33059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08953" y="510641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39923" y="33059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108953" y="69800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516" y="5513832"/>
            <a:ext cx="3025140" cy="16992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9516" y="3712464"/>
            <a:ext cx="3025140" cy="1656588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3011170" y="69800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11170" y="510641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9516" y="5871971"/>
            <a:ext cx="2880360" cy="21290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96284" y="5871971"/>
            <a:ext cx="2880360" cy="212902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96284" y="3569208"/>
            <a:ext cx="2933700" cy="215950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9516" y="3569208"/>
            <a:ext cx="2880360" cy="21595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796284" y="1336547"/>
            <a:ext cx="2919221" cy="215950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9516" y="1336547"/>
            <a:ext cx="2880360" cy="2161031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293229" y="1772157"/>
            <a:ext cx="26276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Brandwond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3</a:t>
            </a:r>
            <a:r>
              <a:rPr sz="1350" b="1" baseline="24691" dirty="0">
                <a:latin typeface="Calibri"/>
                <a:cs typeface="Calibri"/>
              </a:rPr>
              <a:t>e</a:t>
            </a:r>
            <a:r>
              <a:rPr sz="1350" b="1" spc="179" baseline="24691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graads</a:t>
            </a:r>
            <a:endParaRPr sz="1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43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2355545"/>
            <a:ext cx="3106420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55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auto-</a:t>
            </a:r>
            <a:r>
              <a:rPr sz="900" dirty="0">
                <a:latin typeface="Calibri"/>
                <a:cs typeface="Calibri"/>
              </a:rPr>
              <a:t>ongeval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overreden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over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gesleept,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resulterend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derde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graads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brandwond.</a:t>
            </a:r>
            <a:endParaRPr sz="900">
              <a:latin typeface="Calibri"/>
              <a:cs typeface="Calibri"/>
            </a:endParaRPr>
          </a:p>
          <a:p>
            <a:pPr marL="12700" marR="64135" algn="just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Hoofd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trauma,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IC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opname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bilaterale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pneumothorax.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Bilaterale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ribfracturen,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Clavicula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fractuur rechts.</a:t>
            </a:r>
            <a:r>
              <a:rPr sz="900" spc="-10" dirty="0">
                <a:latin typeface="Calibri"/>
                <a:cs typeface="Calibri"/>
              </a:rPr>
              <a:t> Rhabdomyolisis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gastro-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intestinale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bloeding.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8629" y="3316351"/>
            <a:ext cx="2720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Aanbrengen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 op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necrotische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3727830"/>
            <a:ext cx="310896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1</a:t>
            </a:r>
            <a:endParaRPr sz="900">
              <a:latin typeface="Calibri"/>
              <a:cs typeface="Calibri"/>
            </a:endParaRPr>
          </a:p>
          <a:p>
            <a:pPr marL="12700" marR="416559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Over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wordt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gelegd.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Vervolgens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secundair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Nog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gedeelte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necrotisch,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verder</a:t>
            </a:r>
            <a:r>
              <a:rPr sz="900" spc="-10" dirty="0">
                <a:latin typeface="Calibri"/>
                <a:cs typeface="Calibri"/>
              </a:rPr>
              <a:t> granulatieweefsel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Verder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Aktiv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gestopt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alleen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verder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Aktiv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8629" y="5511545"/>
            <a:ext cx="31356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43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Granulatieweefsel,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hypergranulatie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enige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epithelialisatie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 </a:t>
            </a:r>
            <a:r>
              <a:rPr sz="900" spc="-25" dirty="0">
                <a:latin typeface="Calibri"/>
                <a:cs typeface="Calibri"/>
              </a:rPr>
              <a:t>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wondranden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8629" y="6060185"/>
            <a:ext cx="1078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6: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NPWT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mm/Hg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8629" y="6745630"/>
            <a:ext cx="211645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  <a:r>
              <a:rPr b="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4428" y="323430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35802" y="546696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66770" y="3234308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964428" y="778195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866770" y="778195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66770" y="546696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2055876"/>
            <a:ext cx="2737104" cy="205282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947" y="2055876"/>
            <a:ext cx="2688336" cy="20162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0703" y="4648200"/>
            <a:ext cx="2686812" cy="20177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55947" y="4648200"/>
            <a:ext cx="2744724" cy="20177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7164" y="7428751"/>
            <a:ext cx="2093320" cy="1370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318629" y="177215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Dehiscente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wond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12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2356230"/>
            <a:ext cx="31750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Mw.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 re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bovenbeensamputatie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 </a:t>
            </a:r>
            <a:r>
              <a:rPr sz="900" spc="-10" dirty="0">
                <a:latin typeface="Calibri"/>
                <a:cs typeface="Calibri"/>
              </a:rPr>
              <a:t>dehiscente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chirurgische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opgelopen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tijdens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transport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revalidatie.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VG: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arteriële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insufficiëntie.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</a:t>
            </a:r>
            <a:r>
              <a:rPr sz="900" spc="-10" dirty="0">
                <a:latin typeface="Calibri"/>
                <a:cs typeface="Calibri"/>
              </a:rPr>
              <a:t> bovenbeenamputatie.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2413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Beoordeling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advies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800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maden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 Biobag,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vanwege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dat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patiënt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losse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maden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accepteert.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Biobags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moeten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elke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iets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verlegd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worden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gehele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gebied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bestrijken.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madentherapie.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3865245"/>
            <a:ext cx="2214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applicatie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maden.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Tweede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aangebracht.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80529" y="4276725"/>
            <a:ext cx="266890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12</a:t>
            </a:r>
            <a:endParaRPr sz="9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baseline="27777" dirty="0">
                <a:latin typeface="Calibri"/>
                <a:cs typeface="Calibri"/>
              </a:rPr>
              <a:t>e</a:t>
            </a:r>
            <a:r>
              <a:rPr sz="900" spc="67" baseline="27777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applicatie </a:t>
            </a:r>
            <a:r>
              <a:rPr sz="900" spc="-10" dirty="0">
                <a:latin typeface="Calibri"/>
                <a:cs typeface="Calibri"/>
              </a:rPr>
              <a:t>maden.</a:t>
            </a:r>
            <a:endParaRPr sz="900">
              <a:latin typeface="Calibri"/>
              <a:cs typeface="Calibri"/>
            </a:endParaRPr>
          </a:p>
          <a:p>
            <a:pPr marL="50800" marR="4318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Voldoende</a:t>
            </a:r>
            <a:r>
              <a:rPr sz="900" dirty="0">
                <a:latin typeface="Calibri"/>
                <a:cs typeface="Calibri"/>
              </a:rPr>
              <a:t> resultaat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om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volgende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fase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gaan.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NDT.</a:t>
            </a:r>
            <a:endParaRPr sz="9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16</a:t>
            </a:r>
            <a:endParaRPr sz="9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4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 </a:t>
            </a:r>
            <a:r>
              <a:rPr sz="900" spc="-25" dirty="0">
                <a:latin typeface="Calibri"/>
                <a:cs typeface="Calibri"/>
              </a:rPr>
              <a:t>NDT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6883400"/>
            <a:ext cx="2783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Diakonessenhuis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Dr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Nagesser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(vaatchirurg)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Diedy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Sterckenburg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(VS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i.o.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wond-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decubituszorg)</a:t>
            </a:r>
            <a:r>
              <a:rPr sz="900" i="1" spc="1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Utrecht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151879" y="376008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83629" y="63482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11170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11170" y="388239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318629" y="732345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dirty="0">
                <a:latin typeface="Calibri"/>
                <a:cs typeface="Calibri"/>
              </a:rPr>
              <a:t>Meer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gedetailleerde</a:t>
            </a:r>
            <a:r>
              <a:rPr sz="900" spc="6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informatie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7111" y="4576571"/>
            <a:ext cx="3023616" cy="30251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7111" y="1839467"/>
            <a:ext cx="4462272" cy="24947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79146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Stagnerend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ulcus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plantaire </a:t>
            </a:r>
            <a:r>
              <a:rPr sz="1400" b="1" dirty="0">
                <a:latin typeface="Calibri"/>
                <a:cs typeface="Calibri"/>
              </a:rPr>
              <a:t>hallux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links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569590"/>
            <a:ext cx="302387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Diabetisch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bestaand.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Alles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geprobeerd,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vaatchirurg,</a:t>
            </a:r>
            <a:r>
              <a:rPr sz="900" dirty="0">
                <a:latin typeface="Calibri"/>
                <a:cs typeface="Calibri"/>
              </a:rPr>
              <a:t> revalidatiearts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schoenmaker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etc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allemaal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samen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gekeken… </a:t>
            </a:r>
            <a:r>
              <a:rPr sz="900" spc="-10" dirty="0">
                <a:latin typeface="Calibri"/>
                <a:cs typeface="Calibri"/>
              </a:rPr>
              <a:t>drukmetingen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gedaan.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Niets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hielp </a:t>
            </a:r>
            <a:r>
              <a:rPr sz="900" spc="-25" dirty="0">
                <a:latin typeface="Calibri"/>
                <a:cs typeface="Calibri"/>
              </a:rPr>
              <a:t>om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laatste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stuk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sluiten…….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35306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Foto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zoals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reeds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stagnerende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toestand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verkeerde.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combinatie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Aktiv.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4078604"/>
            <a:ext cx="26060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Ulcus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nadien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steeds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6959600"/>
            <a:ext cx="2744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Leonie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Nijenhuis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Rosien,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(Diabetes)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Podotherapeut,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Isala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Diabetes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Centrum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Zwolle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7371080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  <a:r>
              <a:rPr b="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87622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27803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4476" y="2048255"/>
            <a:ext cx="1417320" cy="189890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5883" y="2052827"/>
            <a:ext cx="1597152" cy="18958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79146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Stagnerend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ulcus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plantaire </a:t>
            </a:r>
            <a:r>
              <a:rPr sz="1400" b="1" dirty="0">
                <a:latin typeface="Calibri"/>
                <a:cs typeface="Calibri"/>
              </a:rPr>
              <a:t>hallux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rechts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49</a:t>
            </a: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569590"/>
            <a:ext cx="26981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69913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Diabetisch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18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bestaand.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Botcontact,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uitgesloten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osteomyelitis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Voorgeschiedenis: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PAD, geen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neuropathie.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offloading</a:t>
            </a:r>
            <a:r>
              <a:rPr sz="900" dirty="0">
                <a:latin typeface="Calibri"/>
                <a:cs typeface="Calibri"/>
              </a:rPr>
              <a:t> en </a:t>
            </a:r>
            <a:r>
              <a:rPr sz="900" spc="-10" dirty="0">
                <a:latin typeface="Calibri"/>
                <a:cs typeface="Calibri"/>
              </a:rPr>
              <a:t>revascularisatie</a:t>
            </a:r>
            <a:r>
              <a:rPr sz="900" dirty="0">
                <a:latin typeface="Calibri"/>
                <a:cs typeface="Calibri"/>
              </a:rPr>
              <a:t> geen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verbetering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wondgenezing.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3666871"/>
            <a:ext cx="14808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dagelijks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Nanogen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aktigel.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4078604"/>
            <a:ext cx="11296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t/m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7: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7, 14,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21,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28,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35, </a:t>
            </a:r>
            <a:r>
              <a:rPr sz="900" spc="-25" dirty="0">
                <a:latin typeface="Calibri"/>
                <a:cs typeface="Calibri"/>
              </a:rPr>
              <a:t>42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8: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Ulcus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6959600"/>
            <a:ext cx="30099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Lian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Stoeldraaijers,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Diabetes</a:t>
            </a:r>
            <a:r>
              <a:rPr sz="900" i="1" spc="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Podotherapeut,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Podotherapie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Valkenswaard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13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939923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6844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4759" y="2051304"/>
            <a:ext cx="1499615" cy="188518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79720" y="2055876"/>
            <a:ext cx="1463040" cy="188518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5883" y="4792979"/>
            <a:ext cx="1586484" cy="188366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69235" y="4803647"/>
            <a:ext cx="1432560" cy="1888236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799204" y="4811648"/>
            <a:ext cx="1495171" cy="187871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79720" y="4802123"/>
            <a:ext cx="1488948" cy="1895856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4524247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08953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26844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939923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40402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108953" y="6403594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3681" y="2165095"/>
            <a:ext cx="25781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Diabetisch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ulcus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21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3681" y="2901188"/>
            <a:ext cx="18008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Patient: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Man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Ulcus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 </a:t>
            </a:r>
            <a:r>
              <a:rPr sz="900" spc="-10" dirty="0">
                <a:latin typeface="Calibri"/>
                <a:cs typeface="Calibri"/>
              </a:rPr>
              <a:t>aanwezig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Situatie bij </a:t>
            </a:r>
            <a:r>
              <a:rPr sz="900" spc="-10" dirty="0">
                <a:latin typeface="Calibri"/>
                <a:cs typeface="Calibri"/>
              </a:rPr>
              <a:t>aanvang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aangebracht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3681" y="4279478"/>
            <a:ext cx="1578610" cy="3270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21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drie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10" dirty="0">
                <a:latin typeface="Calibri"/>
                <a:cs typeface="Calibri"/>
              </a:rPr>
              <a:t> volledige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genezing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3681" y="6858406"/>
            <a:ext cx="2116455" cy="458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45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  <a:r>
              <a:rPr b="0" spc="-7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22819" y="256031"/>
            <a:ext cx="3322320" cy="100736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651" y="1688592"/>
            <a:ext cx="2706624" cy="302361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43755" y="1688592"/>
            <a:ext cx="2670048" cy="304342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78607" y="4800600"/>
            <a:ext cx="2369820" cy="288645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841498" y="4470856"/>
            <a:ext cx="3536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48527" y="4470856"/>
            <a:ext cx="35369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81576" y="745977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9435" y="2325623"/>
            <a:ext cx="3168395" cy="2322576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353681" y="2165095"/>
            <a:ext cx="257810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Veneus</a:t>
            </a:r>
            <a:r>
              <a:rPr sz="1400" b="1" spc="-7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ulcus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29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3681" y="2901188"/>
            <a:ext cx="180086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6299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Patient: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Vrouw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CVI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Situatie bij </a:t>
            </a:r>
            <a:r>
              <a:rPr sz="900" spc="-10" dirty="0">
                <a:latin typeface="Calibri"/>
                <a:cs typeface="Calibri"/>
              </a:rPr>
              <a:t>aanvang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Aktiv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aangebracht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53681" y="4279478"/>
            <a:ext cx="1445895" cy="32702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29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-10" dirty="0">
                <a:latin typeface="Calibri"/>
                <a:cs typeface="Calibri"/>
              </a:rPr>
              <a:t>Volledige</a:t>
            </a:r>
            <a:r>
              <a:rPr sz="900" dirty="0">
                <a:latin typeface="Calibri"/>
                <a:cs typeface="Calibri"/>
              </a:rPr>
              <a:t> sluiting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wond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53681" y="6934606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53681" y="7208926"/>
            <a:ext cx="21164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65" dirty="0">
                <a:solidFill>
                  <a:srgbClr val="E46E1F"/>
                </a:solidFill>
              </a:rPr>
              <a:t> </a:t>
            </a:r>
            <a:r>
              <a:rPr b="0" dirty="0">
                <a:solidFill>
                  <a:srgbClr val="E46E1F"/>
                </a:solidFill>
                <a:latin typeface="Tahoma"/>
                <a:cs typeface="Tahoma"/>
              </a:rPr>
              <a:t>Aktiv</a:t>
            </a:r>
            <a:r>
              <a:rPr b="0" spc="-6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2819" y="256031"/>
            <a:ext cx="3322320" cy="10073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01239" y="4978908"/>
            <a:ext cx="3192780" cy="231038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843" y="2311907"/>
            <a:ext cx="3223260" cy="233324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933445" y="438251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32930" y="438251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67402" y="705012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24" y="5369052"/>
            <a:ext cx="2953512" cy="22143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924" y="1624583"/>
            <a:ext cx="2958083" cy="22098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57683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7945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Traumatische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wond</a:t>
            </a:r>
            <a:r>
              <a:rPr sz="1400" b="1" spc="-7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linker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voet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na </a:t>
            </a:r>
            <a:r>
              <a:rPr sz="1400" b="1" spc="-10" dirty="0">
                <a:latin typeface="Calibri"/>
                <a:cs typeface="Calibri"/>
              </a:rPr>
              <a:t>extirpatie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dig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84</a:t>
            </a:r>
            <a:r>
              <a:rPr sz="140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569590"/>
            <a:ext cx="29749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139573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DM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type </a:t>
            </a:r>
            <a:r>
              <a:rPr sz="900" spc="-25" dirty="0">
                <a:latin typeface="Calibri"/>
                <a:cs typeface="Calibri"/>
              </a:rPr>
              <a:t>II.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Situatie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OK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amputatie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2.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ZZP-</a:t>
            </a:r>
            <a:r>
              <a:rPr sz="900" dirty="0">
                <a:latin typeface="Calibri"/>
                <a:cs typeface="Calibri"/>
              </a:rPr>
              <a:t>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 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staand</a:t>
            </a:r>
            <a:r>
              <a:rPr sz="900" spc="1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beroep.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Hij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schilder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 buiten,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verhoogd </a:t>
            </a:r>
            <a:r>
              <a:rPr sz="900" dirty="0">
                <a:latin typeface="Calibri"/>
                <a:cs typeface="Calibri"/>
              </a:rPr>
              <a:t>risico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ontstaan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infecties.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3392551"/>
            <a:ext cx="1412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negatieve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druk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therapie.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803726"/>
            <a:ext cx="2765425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44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debridement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beslag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continueren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Aktigel.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Foamverband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ter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fixatie.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Volledige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epithelialisatie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zichtbaar.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6959600"/>
            <a:ext cx="33102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Ata Aydin,</a:t>
            </a:r>
            <a:r>
              <a:rPr sz="900" i="1" spc="-10" dirty="0">
                <a:latin typeface="Calibri"/>
                <a:cs typeface="Calibri"/>
              </a:rPr>
              <a:t> Coördinator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Wond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&amp;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Dermatologie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Team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Utrecht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e.o.,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Allerzorg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Utrecht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13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55695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55695" y="35948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9540" y="3569208"/>
            <a:ext cx="2953512" cy="220522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180201" y="553986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44156" y="7360919"/>
            <a:ext cx="1944624" cy="38404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318629" y="781113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5767" y="4792979"/>
            <a:ext cx="1871472" cy="27614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20" y="1624583"/>
            <a:ext cx="1871472" cy="28072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0367" y="1624583"/>
            <a:ext cx="2097024" cy="28072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117206" y="1429257"/>
            <a:ext cx="351599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Traumatische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wond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rechter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scheenbeen</a:t>
            </a:r>
            <a:r>
              <a:rPr sz="1400" b="1" spc="-4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/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enkel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112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17206" y="2012950"/>
            <a:ext cx="364553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108394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52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jaar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dwarslaesie</a:t>
            </a:r>
            <a:r>
              <a:rPr sz="900" dirty="0">
                <a:latin typeface="Calibri"/>
                <a:cs typeface="Calibri"/>
              </a:rPr>
              <a:t> en </a:t>
            </a:r>
            <a:r>
              <a:rPr sz="900" spc="-10" dirty="0">
                <a:latin typeface="Calibri"/>
                <a:cs typeface="Calibri"/>
              </a:rPr>
              <a:t>nierinsufficiëntie.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Zwaar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roker met </a:t>
            </a:r>
            <a:r>
              <a:rPr sz="900" spc="-10" dirty="0">
                <a:latin typeface="Calibri"/>
                <a:cs typeface="Calibri"/>
              </a:rPr>
              <a:t>wietgebruik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medicatie.</a:t>
            </a:r>
            <a:endParaRPr sz="900">
              <a:latin typeface="Calibri"/>
              <a:cs typeface="Calibri"/>
            </a:endParaRPr>
          </a:p>
          <a:p>
            <a:pPr marL="12700" marR="6096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Trauma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foutief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aangebrachte ambulante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compressie</a:t>
            </a:r>
            <a:r>
              <a:rPr sz="900" spc="19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therapie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 </a:t>
            </a:r>
            <a:r>
              <a:rPr sz="900" spc="-10" dirty="0">
                <a:latin typeface="Calibri"/>
                <a:cs typeface="Calibri"/>
              </a:rPr>
              <a:t>onjuiste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wondbehandeling.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Via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opname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ziekenhuis.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Van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daaruit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Allerzorg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zorg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gekomen.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Letsel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aankomst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ziekenhuis.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Eerste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35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genezingtendens.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Vervolgens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gestart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NPWT.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deze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gestopt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verband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toename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necrotiserende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pezen 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maceratie</a:t>
            </a:r>
            <a:r>
              <a:rPr sz="900" spc="-10" dirty="0">
                <a:latin typeface="Calibri"/>
                <a:cs typeface="Calibri"/>
              </a:rPr>
              <a:t> wondranden</a:t>
            </a:r>
            <a:r>
              <a:rPr sz="900" dirty="0">
                <a:latin typeface="Calibri"/>
                <a:cs typeface="Calibri"/>
              </a:rPr>
              <a:t> en </a:t>
            </a:r>
            <a:r>
              <a:rPr sz="900" spc="-10" dirty="0">
                <a:latin typeface="Calibri"/>
                <a:cs typeface="Calibri"/>
              </a:rPr>
              <a:t>wondomgeving.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Kweekuitslag: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verschillende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bacteriën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(waaronder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MRSA),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waarna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start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orale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antibiotica.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7206" y="3933825"/>
            <a:ext cx="34607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49</a:t>
            </a:r>
            <a:endParaRPr sz="9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Dagelijks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debridement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curette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antibacteriële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dirty="0">
                <a:latin typeface="Calibri"/>
                <a:cs typeface="Calibri"/>
              </a:rPr>
              <a:t> met</a:t>
            </a:r>
            <a:r>
              <a:rPr sz="900" spc="-25" dirty="0">
                <a:latin typeface="Calibri"/>
                <a:cs typeface="Calibri"/>
              </a:rPr>
              <a:t> Ag.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Genezingstendens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wordt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zichtbaar.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Vanaf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63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 Aktigel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na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scherp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debridement.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Afdekken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Foam.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17206" y="4619625"/>
            <a:ext cx="2809875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86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Granulerende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Nanogen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Aktigel wordt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gecontinueerd.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Dag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Grotendeels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epithelialiserend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Voortzetten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huidige</a:t>
            </a:r>
            <a:r>
              <a:rPr sz="900" spc="7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112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10" dirty="0">
                <a:latin typeface="Calibri"/>
                <a:cs typeface="Calibri"/>
              </a:rPr>
              <a:t> 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17206" y="6951980"/>
            <a:ext cx="330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Ata Aydin,</a:t>
            </a:r>
            <a:r>
              <a:rPr sz="900" i="1" spc="-10" dirty="0">
                <a:latin typeface="Calibri"/>
                <a:cs typeface="Calibri"/>
              </a:rPr>
              <a:t> Coördinator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Wond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&amp;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Dermatologie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Team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Utrecht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e.o.,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Allerzorg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Utrecht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23340" y="901700"/>
            <a:ext cx="2390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Nanogen</a:t>
            </a:r>
            <a:r>
              <a:rPr spc="-13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Aktigel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875023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95397" y="417131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43576" y="417131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480" y="4792979"/>
            <a:ext cx="2089404" cy="2795016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787144" y="7340600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32020" y="4792979"/>
            <a:ext cx="1944624" cy="2737104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5964428" y="7267447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29271" y="7356347"/>
            <a:ext cx="1656587" cy="32766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117206" y="780351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068" rIns="0" bIns="0" rtlCol="0">
            <a:spAutoFit/>
          </a:bodyPr>
          <a:lstStyle/>
          <a:p>
            <a:pPr marL="31737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Biopad</a:t>
            </a:r>
            <a:r>
              <a:rPr spc="-45" dirty="0">
                <a:solidFill>
                  <a:srgbClr val="E46E1F"/>
                </a:solidFill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1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pc="-10" dirty="0">
                <a:solidFill>
                  <a:srgbClr val="E46E1F"/>
                </a:solidFill>
              </a:rPr>
              <a:t>BioSpray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85922" y="6392468"/>
            <a:ext cx="4677410" cy="612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1113" algn="ctr">
              <a:lnSpc>
                <a:spcPct val="113900"/>
              </a:lnSpc>
              <a:spcBef>
                <a:spcPts val="100"/>
              </a:spcBef>
            </a:pPr>
            <a:r>
              <a:rPr sz="1800" spc="-10" dirty="0" err="1">
                <a:solidFill>
                  <a:srgbClr val="E46E1F"/>
                </a:solidFill>
                <a:latin typeface="Tahoma"/>
                <a:cs typeface="Tahoma"/>
              </a:rPr>
              <a:t>Wonddressing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lang="nl-NL" spc="-40" dirty="0">
                <a:solidFill>
                  <a:srgbClr val="E46E1F"/>
                </a:solidFill>
                <a:latin typeface="Tahoma"/>
                <a:cs typeface="Tahoma"/>
              </a:rPr>
              <a:t>van</a:t>
            </a:r>
            <a:r>
              <a:rPr lang="nl-NL" sz="1800" spc="-55" dirty="0">
                <a:solidFill>
                  <a:srgbClr val="E46E1F"/>
                </a:solidFill>
                <a:latin typeface="Tahoma"/>
                <a:cs typeface="Tahoma"/>
              </a:rPr>
              <a:t> zuiver type 1 </a:t>
            </a:r>
            <a:r>
              <a:rPr sz="1800" dirty="0" err="1">
                <a:solidFill>
                  <a:srgbClr val="E46E1F"/>
                </a:solidFill>
                <a:latin typeface="Tahoma"/>
                <a:cs typeface="Tahoma"/>
              </a:rPr>
              <a:t>collageen</a:t>
            </a:r>
            <a:br>
              <a:rPr lang="nl-NL" sz="1800" dirty="0">
                <a:solidFill>
                  <a:srgbClr val="E46E1F"/>
                </a:solidFill>
                <a:latin typeface="Tahoma"/>
                <a:cs typeface="Tahoma"/>
              </a:rPr>
            </a:br>
            <a:r>
              <a:rPr sz="1800" spc="-25" dirty="0">
                <a:solidFill>
                  <a:srgbClr val="E46E1F"/>
                </a:solidFill>
                <a:latin typeface="Tahoma"/>
                <a:cs typeface="Tahoma"/>
              </a:rPr>
              <a:t>met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mechanische</a:t>
            </a:r>
            <a:r>
              <a:rPr sz="1800" spc="-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én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biologische</a:t>
            </a:r>
            <a:r>
              <a:rPr sz="1800" spc="-2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werking</a:t>
            </a:r>
            <a:endParaRPr sz="1800" dirty="0">
              <a:latin typeface="Tahoma"/>
              <a:cs typeface="Tahoma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685765-ED98-7181-2754-66C6E87F1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16667" r="17619" b="13809"/>
          <a:stretch>
            <a:fillRect/>
          </a:stretch>
        </p:blipFill>
        <p:spPr>
          <a:xfrm>
            <a:off x="3353321" y="1736271"/>
            <a:ext cx="4342356" cy="452845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2005711"/>
            <a:ext cx="2668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9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maanden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bestaand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decubitus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155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574163"/>
            <a:ext cx="30930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Mw.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sinds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decubitus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door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verblijf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IC.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Wond: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ondermijningen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1,5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 </a:t>
            </a:r>
            <a:r>
              <a:rPr sz="900" spc="-25" dirty="0">
                <a:latin typeface="Calibri"/>
                <a:cs typeface="Calibri"/>
              </a:rPr>
              <a:t>3,5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Licht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roze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fibrine.</a:t>
            </a:r>
            <a:endParaRPr sz="900">
              <a:latin typeface="Calibri"/>
              <a:cs typeface="Calibri"/>
            </a:endParaRPr>
          </a:p>
          <a:p>
            <a:pPr marL="12700" marR="1524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Toegepaste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therapie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heden: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Honing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alginaat,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Hydrofiber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NDT.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Allen zonder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resultaat.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629" y="3534536"/>
            <a:ext cx="3032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Biopad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Revamil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maal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week.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Secundair:</a:t>
            </a:r>
            <a:r>
              <a:rPr sz="900" spc="-10" dirty="0">
                <a:latin typeface="Calibri"/>
                <a:cs typeface="Calibri"/>
              </a:rPr>
              <a:t> Foam.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3946016"/>
            <a:ext cx="300418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60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1,4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0,9,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1,2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ondermijning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2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102</a:t>
            </a:r>
            <a:endParaRPr sz="900">
              <a:latin typeface="Calibri"/>
              <a:cs typeface="Calibri"/>
            </a:endParaRPr>
          </a:p>
          <a:p>
            <a:pPr marL="12700" marR="30099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Wondgrootte: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0,5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x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0,4,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diepte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0,4.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ondermijningen.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Matig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exsudatief,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155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Casus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afgesloten,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6964171"/>
            <a:ext cx="2995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Amstellandziekenhuis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Jeannine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Echteld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(en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Karin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van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Nieuwkerk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(wondverpleegkundigen)</a:t>
            </a:r>
            <a:r>
              <a:rPr sz="900" i="1" dirty="0">
                <a:latin typeface="Calibri"/>
                <a:cs typeface="Calibri"/>
              </a:rPr>
              <a:t> –</a:t>
            </a:r>
            <a:r>
              <a:rPr sz="900" i="1" spc="4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Amstelveen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0975" y="2092451"/>
            <a:ext cx="2452116" cy="183642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Biopad</a:t>
            </a:r>
            <a:r>
              <a:rPr spc="-20" dirty="0">
                <a:solidFill>
                  <a:srgbClr val="E46E1F"/>
                </a:solidFill>
              </a:rPr>
              <a:t> </a:t>
            </a:r>
            <a:r>
              <a:rPr sz="2000" b="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2000" b="0" spc="2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dirty="0">
                <a:solidFill>
                  <a:srgbClr val="E46E1F"/>
                </a:solidFill>
              </a:rPr>
              <a:t>Revamil</a:t>
            </a:r>
            <a:r>
              <a:rPr spc="-70" dirty="0">
                <a:solidFill>
                  <a:srgbClr val="E46E1F"/>
                </a:solidFill>
              </a:rPr>
              <a:t> </a:t>
            </a:r>
            <a:r>
              <a:rPr spc="-25" dirty="0">
                <a:solidFill>
                  <a:srgbClr val="E46E1F"/>
                </a:solidFill>
              </a:rPr>
              <a:t>Gel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55947" y="4649723"/>
            <a:ext cx="2470404" cy="185166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947" y="2129027"/>
            <a:ext cx="2447544" cy="179984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5924" y="4648200"/>
            <a:ext cx="2447544" cy="179984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891276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1276" y="625919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50998" y="6190869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Times New Roman"/>
                <a:cs typeface="Times New Roman"/>
              </a:rPr>
              <a:t>Foto</a:t>
            </a:r>
            <a:r>
              <a:rPr sz="1000" spc="-20" dirty="0">
                <a:latin typeface="Times New Roman"/>
                <a:cs typeface="Times New Roman"/>
              </a:rPr>
              <a:t> </a:t>
            </a:r>
            <a:r>
              <a:rPr sz="1000" spc="-50" dirty="0"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50998" y="3666236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318629" y="7404531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94204" y="4712208"/>
            <a:ext cx="3267455" cy="20436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7911" y="1866900"/>
            <a:ext cx="3142488" cy="20452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4651" y="1866900"/>
            <a:ext cx="3063240" cy="20452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1772157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Vrijliggende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pees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32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508630"/>
            <a:ext cx="17983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Gemengd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ulcus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pees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Foto1: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vrij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liggende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pees.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afgedekt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Biopad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collageen.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3743071"/>
            <a:ext cx="27997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32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Granulatieweefsel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 zich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over de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ontwikkeld.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6898640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E46E1F"/>
                </a:solidFill>
              </a:rPr>
              <a:t>Biopad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248527" y="35821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59477" y="6519418"/>
            <a:ext cx="35242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Times New Roman"/>
                <a:cs typeface="Times New Roman"/>
              </a:rPr>
              <a:t>Foto</a:t>
            </a:r>
            <a:r>
              <a:rPr sz="10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41498" y="35821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2819" y="256031"/>
            <a:ext cx="3322320" cy="100736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318629" y="720153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3525" rIns="0" bIns="0" rtlCol="0">
            <a:spAutoFit/>
          </a:bodyPr>
          <a:lstStyle/>
          <a:p>
            <a:pPr marL="291655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="0" baseline="24305" dirty="0">
                <a:solidFill>
                  <a:srgbClr val="E46E1F"/>
                </a:solidFill>
                <a:latin typeface="Tahoma"/>
                <a:cs typeface="Tahoma"/>
              </a:rPr>
              <a:t>®</a:t>
            </a:r>
            <a:r>
              <a:rPr sz="2400" b="0" spc="127" baseline="2430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03968" y="1624583"/>
            <a:ext cx="4881245" cy="4567555"/>
            <a:chOff x="3503968" y="1624583"/>
            <a:chExt cx="4881245" cy="45675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03968" y="3255402"/>
              <a:ext cx="4880818" cy="29364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4276" y="1624583"/>
              <a:ext cx="2543555" cy="178612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054732" y="6551167"/>
            <a:ext cx="69399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1045" marR="5080" indent="-7289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Natuurlijke</a:t>
            </a:r>
            <a:r>
              <a:rPr sz="1800" spc="-8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1800" spc="-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r>
              <a:rPr sz="1800" spc="-7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met</a:t>
            </a:r>
            <a:r>
              <a:rPr sz="1800" spc="-8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een</a:t>
            </a:r>
            <a:r>
              <a:rPr sz="1800" spc="-8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driedimensionale</a:t>
            </a:r>
            <a:r>
              <a:rPr sz="1800" spc="-6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structuur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voor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het</a:t>
            </a:r>
            <a:r>
              <a:rPr sz="1800" spc="-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behandelen</a:t>
            </a:r>
            <a:r>
              <a:rPr sz="1800" spc="-5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van</a:t>
            </a:r>
            <a:r>
              <a:rPr sz="1800" spc="-3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chronische</a:t>
            </a:r>
            <a:r>
              <a:rPr sz="1800" spc="-5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en</a:t>
            </a:r>
            <a:r>
              <a:rPr sz="1800" spc="-4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E46E1F"/>
                </a:solidFill>
                <a:latin typeface="Tahoma"/>
                <a:cs typeface="Tahoma"/>
              </a:rPr>
              <a:t>acute</a:t>
            </a:r>
            <a:r>
              <a:rPr sz="1800" spc="-40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E46E1F"/>
                </a:solidFill>
                <a:latin typeface="Tahoma"/>
                <a:cs typeface="Tahoma"/>
              </a:rPr>
              <a:t>wonden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5947" y="4504944"/>
            <a:ext cx="2688336" cy="201625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52" y="4504944"/>
            <a:ext cx="2686812" cy="20162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947" y="2055876"/>
            <a:ext cx="2686811" cy="201625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552" y="2071116"/>
            <a:ext cx="2665476" cy="20010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Dehiscente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chirurgische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-20" dirty="0">
                <a:latin typeface="Calibri"/>
                <a:cs typeface="Calibri"/>
              </a:rPr>
              <a:t>wond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2340305"/>
            <a:ext cx="3187065" cy="153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Toestand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volledige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totaal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endoprothese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knie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heup,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waarbij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ook</a:t>
            </a:r>
            <a:r>
              <a:rPr sz="900" spc="-10" dirty="0">
                <a:latin typeface="Calibri"/>
                <a:cs typeface="Calibri"/>
              </a:rPr>
              <a:t> vaatverwijdering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uit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onderbeen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voor</a:t>
            </a:r>
            <a:r>
              <a:rPr sz="900" spc="-10" dirty="0">
                <a:latin typeface="Calibri"/>
                <a:cs typeface="Calibri"/>
              </a:rPr>
              <a:t> bypass.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39116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Necrotische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fibrineuze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laterale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rechter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been.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Ondermijning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richting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knie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25" dirty="0">
                <a:latin typeface="Calibri"/>
                <a:cs typeface="Calibri"/>
              </a:rPr>
              <a:t> cm.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2794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300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losse maden </a:t>
            </a:r>
            <a:r>
              <a:rPr sz="900" spc="-10" dirty="0">
                <a:latin typeface="Calibri"/>
                <a:cs typeface="Calibri"/>
              </a:rPr>
              <a:t>aangebracht.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afgeplakt 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hydrocolloïd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vervolgens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gaas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bruine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pleister.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80529" y="3987165"/>
            <a:ext cx="325501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50800" marR="431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</a:t>
            </a:r>
            <a:r>
              <a:rPr sz="900" baseline="27777" dirty="0">
                <a:latin typeface="Calibri"/>
                <a:cs typeface="Calibri"/>
              </a:rPr>
              <a:t>e</a:t>
            </a:r>
            <a:r>
              <a:rPr sz="900" spc="67" baseline="27777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maden</a:t>
            </a:r>
            <a:r>
              <a:rPr sz="900" spc="-10" dirty="0">
                <a:latin typeface="Calibri"/>
                <a:cs typeface="Calibri"/>
              </a:rPr>
              <a:t> gedeeltelijk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ontsnapt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mediale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zijde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onderbeen.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Hier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pocket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geleegd.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508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50800" marR="142875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Madentherapie</a:t>
            </a:r>
            <a:r>
              <a:rPr sz="900" dirty="0">
                <a:latin typeface="Calibri"/>
                <a:cs typeface="Calibri"/>
              </a:rPr>
              <a:t> gestopt,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vanwege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schone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Ondermijning </a:t>
            </a:r>
            <a:r>
              <a:rPr sz="900" spc="-25" dirty="0">
                <a:latin typeface="Calibri"/>
                <a:cs typeface="Calibri"/>
              </a:rPr>
              <a:t>nu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13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cm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richting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knie.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68159"/>
            <a:ext cx="3019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Reinier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Graaf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Gasthuis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Barbara</a:t>
            </a:r>
            <a:r>
              <a:rPr sz="900" i="1" spc="-4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den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Boogert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Heleen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Metselaar</a:t>
            </a:r>
            <a:r>
              <a:rPr sz="900" i="1" spc="3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(wondconsulenten)</a:t>
            </a:r>
            <a:r>
              <a:rPr sz="900" i="1" spc="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4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Delft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0895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08953" y="63308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9923" y="6259195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399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318629" y="730821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324343" y="1697735"/>
            <a:ext cx="2961640" cy="5834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NL" sz="1200" b="1" spc="-20" dirty="0">
                <a:latin typeface="Aptos" panose="020B0004020202020204" pitchFamily="34" charset="0"/>
                <a:cs typeface="Calibri"/>
              </a:rPr>
              <a:t>Traumawond</a:t>
            </a:r>
            <a:r>
              <a:rPr lang="nl-NL" sz="1200" b="1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>
                <a:latin typeface="Aptos" panose="020B0004020202020204" pitchFamily="34" charset="0"/>
                <a:cs typeface="Calibri"/>
              </a:rPr>
              <a:t>na</a:t>
            </a:r>
            <a:r>
              <a:rPr lang="nl-NL" sz="1200" b="1" spc="10"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 spc="-10">
                <a:latin typeface="Aptos" panose="020B0004020202020204" pitchFamily="34" charset="0"/>
                <a:cs typeface="Calibri"/>
              </a:rPr>
              <a:t>fietsongeval</a:t>
            </a:r>
            <a:br>
              <a:rPr lang="nl-NL" sz="1200" b="1" spc="-10">
                <a:latin typeface="Aptos" panose="020B0004020202020204" pitchFamily="34" charset="0"/>
                <a:cs typeface="Calibri"/>
              </a:rPr>
            </a:br>
            <a:r>
              <a:rPr lang="nl-NL" sz="1200" b="1" spc="-2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Totale</a:t>
            </a:r>
            <a:r>
              <a:rPr lang="nl-NL" sz="1200" b="1" spc="-55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duur</a:t>
            </a:r>
            <a:r>
              <a:rPr lang="nl-NL" sz="1200" b="1" spc="-45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behandeling:</a:t>
            </a:r>
            <a:r>
              <a:rPr lang="nl-NL" sz="1200" b="1" spc="-5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28</a:t>
            </a:r>
            <a:r>
              <a:rPr lang="nl-NL" sz="1200" b="1" spc="-3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nl-NL" sz="1200" b="1" spc="-20" dirty="0">
                <a:solidFill>
                  <a:srgbClr val="C00000"/>
                </a:solidFill>
                <a:latin typeface="Aptos" panose="020B0004020202020204" pitchFamily="34" charset="0"/>
                <a:cs typeface="Calibri"/>
              </a:rPr>
              <a:t>dagen</a:t>
            </a:r>
            <a:endParaRPr lang="nl-NL" sz="12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900" b="1" spc="-1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900" b="1" spc="-10" dirty="0" err="1">
                <a:latin typeface="Aptos" panose="020B0004020202020204" pitchFamily="34" charset="0"/>
                <a:cs typeface="Calibri"/>
              </a:rPr>
              <a:t>Patient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lang="nl-NL" sz="900" dirty="0">
                <a:latin typeface="Aptos" panose="020B0004020202020204" pitchFamily="34" charset="0"/>
                <a:cs typeface="Calibri"/>
              </a:rPr>
              <a:t>Vrouw</a:t>
            </a:r>
            <a:r>
              <a:rPr lang="nl-NL"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18-25</a:t>
            </a:r>
            <a:r>
              <a:rPr lang="nl-NL"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20" dirty="0">
                <a:latin typeface="Aptos" panose="020B0004020202020204" pitchFamily="34" charset="0"/>
                <a:cs typeface="Calibri"/>
              </a:rPr>
              <a:t>jaar</a:t>
            </a:r>
            <a:r>
              <a:rPr lang="nl-NL"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Diabetes</a:t>
            </a:r>
            <a:r>
              <a:rPr lang="nl-NL" sz="9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Mellitus</a:t>
            </a:r>
            <a:r>
              <a:rPr lang="nl-NL"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dirty="0">
                <a:latin typeface="Aptos" panose="020B0004020202020204" pitchFamily="34" charset="0"/>
                <a:cs typeface="Calibri"/>
              </a:rPr>
              <a:t>type</a:t>
            </a:r>
            <a:r>
              <a:rPr lang="nl-NL" sz="900" spc="-4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spc="-50" dirty="0">
                <a:latin typeface="Aptos" panose="020B0004020202020204" pitchFamily="34" charset="0"/>
                <a:cs typeface="Calibri"/>
              </a:rPr>
              <a:t>1</a:t>
            </a: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ptos" panose="020B0004020202020204" pitchFamily="34" charset="0"/>
                <a:cs typeface="Calibri"/>
              </a:rPr>
              <a:t>Wond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is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afgelopen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2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maanden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kleiner</a:t>
            </a:r>
            <a:r>
              <a:rPr sz="900" spc="1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geworden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maar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laatste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gedeelte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wil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niet</a:t>
            </a:r>
            <a:r>
              <a:rPr sz="900" spc="-3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sluiten.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Onder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behandeling</a:t>
            </a:r>
            <a:r>
              <a:rPr sz="900" spc="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van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plastische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chirurgie voor</a:t>
            </a:r>
            <a:r>
              <a:rPr sz="900" spc="-4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een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eventuele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SSG.</a:t>
            </a:r>
            <a:endParaRPr sz="900" dirty="0">
              <a:latin typeface="Aptos" panose="020B0004020202020204" pitchFamily="34" charset="0"/>
              <a:cs typeface="Calibri"/>
            </a:endParaRPr>
          </a:p>
          <a:p>
            <a:pPr marL="12700" marR="344805">
              <a:lnSpc>
                <a:spcPct val="100000"/>
              </a:lnSpc>
            </a:pPr>
            <a:r>
              <a:rPr sz="900" dirty="0">
                <a:latin typeface="Aptos" panose="020B0004020202020204" pitchFamily="34" charset="0"/>
                <a:cs typeface="Calibri"/>
              </a:rPr>
              <a:t>Wond</a:t>
            </a:r>
            <a:r>
              <a:rPr sz="900" spc="-2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bevat een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lichte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 ondermijning</a:t>
            </a:r>
            <a:r>
              <a:rPr sz="900" spc="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aan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de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bovenzijde.</a:t>
            </a:r>
            <a:r>
              <a:rPr sz="900" spc="50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In</a:t>
            </a:r>
            <a:r>
              <a:rPr sz="900" spc="-30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overleg</a:t>
            </a:r>
            <a:r>
              <a:rPr sz="900" spc="-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gestart</a:t>
            </a:r>
            <a:r>
              <a:rPr sz="900" spc="-25" dirty="0">
                <a:latin typeface="Aptos" panose="020B0004020202020204" pitchFamily="34" charset="0"/>
                <a:cs typeface="Calibri"/>
              </a:rPr>
              <a:t> </a:t>
            </a:r>
            <a:r>
              <a:rPr sz="900" dirty="0">
                <a:latin typeface="Aptos" panose="020B0004020202020204" pitchFamily="34" charset="0"/>
                <a:cs typeface="Calibri"/>
              </a:rPr>
              <a:t>met</a:t>
            </a:r>
            <a:r>
              <a:rPr sz="900" spc="-15" dirty="0">
                <a:latin typeface="Aptos" panose="020B0004020202020204" pitchFamily="34" charset="0"/>
                <a:cs typeface="Calibri"/>
              </a:rPr>
              <a:t> </a:t>
            </a:r>
            <a:r>
              <a:rPr sz="900" spc="-10" dirty="0">
                <a:latin typeface="Aptos" panose="020B0004020202020204" pitchFamily="34" charset="0"/>
                <a:cs typeface="Calibri"/>
              </a:rPr>
              <a:t>Oasis.</a:t>
            </a:r>
            <a:endParaRPr lang="nl-NL" sz="900" spc="-10" dirty="0">
              <a:latin typeface="Aptos" panose="020B0004020202020204" pitchFamily="34" charset="0"/>
              <a:cs typeface="Calibri"/>
            </a:endParaRPr>
          </a:p>
          <a:p>
            <a:pPr marL="12700" marR="344805"/>
            <a:endParaRPr lang="nl-NL" sz="900" b="1" dirty="0">
              <a:latin typeface="Aptos" panose="020B0004020202020204" pitchFamily="34" charset="0"/>
              <a:cs typeface="Calibri"/>
            </a:endParaRPr>
          </a:p>
          <a:p>
            <a:pPr marL="12700" marR="344805"/>
            <a:r>
              <a:rPr lang="nl-NL" sz="900" b="1" dirty="0">
                <a:latin typeface="Aptos" panose="020B0004020202020204" pitchFamily="34" charset="0"/>
                <a:cs typeface="Calibri"/>
              </a:rPr>
              <a:t>Wond</a:t>
            </a:r>
            <a:r>
              <a:rPr lang="nl-NL" sz="900" b="1" spc="-2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na</a:t>
            </a:r>
            <a:r>
              <a:rPr lang="nl-NL" sz="900" b="1" spc="-1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4</a:t>
            </a:r>
            <a:r>
              <a:rPr lang="nl-NL" sz="900" b="1" spc="-3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dirty="0">
                <a:latin typeface="Aptos" panose="020B0004020202020204" pitchFamily="34" charset="0"/>
                <a:cs typeface="Calibri"/>
              </a:rPr>
              <a:t>weken</a:t>
            </a:r>
            <a:r>
              <a:rPr lang="nl-NL" sz="900" b="1" spc="-25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b="1" spc="-10" dirty="0">
                <a:latin typeface="Aptos" panose="020B0004020202020204" pitchFamily="34" charset="0"/>
                <a:cs typeface="Calibri"/>
              </a:rPr>
              <a:t>gesloten</a:t>
            </a:r>
          </a:p>
          <a:p>
            <a:pPr marL="12700" marR="344805" algn="l"/>
            <a:endParaRPr lang="nl-NL" sz="900" b="1" spc="-10" dirty="0">
              <a:latin typeface="Aptos" panose="020B0004020202020204" pitchFamily="34" charset="0"/>
              <a:cs typeface="Calibri"/>
            </a:endParaRPr>
          </a:p>
          <a:p>
            <a:pPr marL="12700" marR="344805" algn="l"/>
            <a:r>
              <a:rPr lang="nl-NL" sz="900" dirty="0">
                <a:latin typeface="Calibri"/>
                <a:cs typeface="Calibri"/>
              </a:rPr>
              <a:t>Op</a:t>
            </a:r>
            <a:r>
              <a:rPr lang="nl-NL" sz="900" spc="-15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20-02</a:t>
            </a:r>
            <a:r>
              <a:rPr lang="nl-NL" sz="900" spc="-30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is</a:t>
            </a:r>
            <a:r>
              <a:rPr lang="nl-NL" sz="900" spc="-15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de wond</a:t>
            </a:r>
            <a:r>
              <a:rPr lang="nl-NL" sz="900" spc="-15" dirty="0">
                <a:latin typeface="Calibri"/>
                <a:cs typeface="Calibri"/>
              </a:rPr>
              <a:t> </a:t>
            </a:r>
            <a:r>
              <a:rPr lang="nl-NL" sz="900" spc="-10" dirty="0">
                <a:latin typeface="Calibri"/>
                <a:cs typeface="Calibri"/>
              </a:rPr>
              <a:t>volledig </a:t>
            </a:r>
            <a:r>
              <a:rPr lang="nl-NL" sz="900" dirty="0">
                <a:latin typeface="Calibri"/>
                <a:cs typeface="Calibri"/>
              </a:rPr>
              <a:t>gesloten</a:t>
            </a:r>
            <a:r>
              <a:rPr lang="nl-NL" sz="900" spc="-15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en</a:t>
            </a:r>
            <a:r>
              <a:rPr lang="nl-NL" sz="900" spc="-20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hoeft</a:t>
            </a:r>
            <a:r>
              <a:rPr lang="nl-NL" sz="900" spc="-25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er</a:t>
            </a:r>
            <a:r>
              <a:rPr lang="nl-NL" sz="900" spc="-25" dirty="0">
                <a:latin typeface="Calibri"/>
                <a:cs typeface="Calibri"/>
              </a:rPr>
              <a:t> </a:t>
            </a:r>
            <a:r>
              <a:rPr lang="nl-NL" sz="900" spc="-20" dirty="0">
                <a:latin typeface="Calibri"/>
                <a:cs typeface="Calibri"/>
              </a:rPr>
              <a:t>geen</a:t>
            </a:r>
            <a:endParaRPr lang="nl-NL" sz="900" spc="500" dirty="0">
              <a:latin typeface="Calibri"/>
              <a:cs typeface="Calibri"/>
            </a:endParaRPr>
          </a:p>
          <a:p>
            <a:pPr marL="12700" marR="344805" algn="l"/>
            <a:r>
              <a:rPr lang="nl-NL" sz="900" dirty="0">
                <a:latin typeface="Calibri"/>
                <a:cs typeface="Calibri"/>
              </a:rPr>
              <a:t>verdere</a:t>
            </a:r>
            <a:r>
              <a:rPr lang="nl-NL" sz="900" spc="-5" dirty="0">
                <a:latin typeface="Calibri"/>
                <a:cs typeface="Calibri"/>
              </a:rPr>
              <a:t> </a:t>
            </a:r>
            <a:r>
              <a:rPr lang="nl-NL" sz="900" spc="-10" dirty="0">
                <a:latin typeface="Calibri"/>
                <a:cs typeface="Calibri"/>
              </a:rPr>
              <a:t>behandeling</a:t>
            </a:r>
            <a:r>
              <a:rPr lang="nl-NL" sz="900" spc="35" dirty="0">
                <a:latin typeface="Calibri"/>
                <a:cs typeface="Calibri"/>
              </a:rPr>
              <a:t> </a:t>
            </a:r>
            <a:r>
              <a:rPr lang="nl-NL" sz="900" spc="-20" dirty="0">
                <a:latin typeface="Calibri"/>
                <a:cs typeface="Calibri"/>
              </a:rPr>
              <a:t>meer </a:t>
            </a:r>
            <a:r>
              <a:rPr lang="nl-NL" sz="900" dirty="0">
                <a:latin typeface="Calibri"/>
                <a:cs typeface="Calibri"/>
              </a:rPr>
              <a:t>plaats</a:t>
            </a:r>
            <a:r>
              <a:rPr lang="nl-NL" sz="900" spc="-15" dirty="0">
                <a:latin typeface="Calibri"/>
                <a:cs typeface="Calibri"/>
              </a:rPr>
              <a:t> </a:t>
            </a:r>
            <a:r>
              <a:rPr lang="nl-NL" sz="900" dirty="0">
                <a:latin typeface="Calibri"/>
                <a:cs typeface="Calibri"/>
              </a:rPr>
              <a:t>te</a:t>
            </a:r>
            <a:r>
              <a:rPr lang="nl-NL" sz="900" spc="-20" dirty="0">
                <a:latin typeface="Calibri"/>
                <a:cs typeface="Calibri"/>
              </a:rPr>
              <a:t> </a:t>
            </a:r>
            <a:r>
              <a:rPr lang="nl-NL" sz="900" spc="-10" dirty="0">
                <a:latin typeface="Calibri"/>
                <a:cs typeface="Calibri"/>
              </a:rPr>
              <a:t>vinden.</a:t>
            </a:r>
            <a:endParaRPr lang="nl-NL" sz="900" dirty="0">
              <a:latin typeface="Calibri"/>
              <a:cs typeface="Calibri"/>
            </a:endParaRPr>
          </a:p>
          <a:p>
            <a:pPr marL="12700" marR="344805"/>
            <a:endParaRPr lang="nl-NL" sz="900" dirty="0">
              <a:latin typeface="Aptos" panose="020B0004020202020204" pitchFamily="34" charset="0"/>
              <a:cs typeface="Calibri"/>
            </a:endParaRPr>
          </a:p>
          <a:p>
            <a:pPr marL="12700" marR="344805">
              <a:lnSpc>
                <a:spcPct val="100000"/>
              </a:lnSpc>
            </a:pPr>
            <a:endParaRPr lang="nl-NL" sz="900" spc="-10" dirty="0">
              <a:latin typeface="Aptos" panose="020B0004020202020204" pitchFamily="34" charset="0"/>
              <a:cs typeface="Calibri"/>
            </a:endParaRPr>
          </a:p>
          <a:p>
            <a:pPr marL="12700" marR="344805">
              <a:lnSpc>
                <a:spcPct val="100000"/>
              </a:lnSpc>
            </a:pPr>
            <a:endParaRPr lang="nl-NL" sz="900" spc="-10" dirty="0">
              <a:latin typeface="Aptos" panose="020B0004020202020204" pitchFamily="34" charset="0"/>
              <a:cs typeface="Calibri"/>
            </a:endParaRPr>
          </a:p>
          <a:p>
            <a:pPr marL="12700" marR="34480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endParaRPr lang="nl-NL" sz="900" i="1" dirty="0">
              <a:latin typeface="Aptos" panose="020B0004020202020204" pitchFamily="34" charset="0"/>
              <a:cs typeface="Calibri"/>
            </a:endParaRPr>
          </a:p>
          <a:p>
            <a:pPr marL="12700" marR="344805" algn="r" defTabSz="987425"/>
            <a:r>
              <a:rPr lang="nl-NL" sz="900" i="1" dirty="0">
                <a:latin typeface="Aptos" panose="020B0004020202020204" pitchFamily="34" charset="0"/>
                <a:cs typeface="Calibri"/>
              </a:rPr>
              <a:t>Case:</a:t>
            </a:r>
            <a:r>
              <a:rPr lang="nl-NL" sz="900" i="1" spc="-30" dirty="0">
                <a:latin typeface="Aptos" panose="020B0004020202020204" pitchFamily="34" charset="0"/>
                <a:cs typeface="Calibri"/>
              </a:rPr>
              <a:t> </a:t>
            </a:r>
            <a:r>
              <a:rPr lang="nl-NL" sz="900" i="1" spc="-10" dirty="0">
                <a:latin typeface="Aptos" panose="020B0004020202020204" pitchFamily="34" charset="0"/>
                <a:cs typeface="Calibri"/>
              </a:rPr>
              <a:t>producent</a:t>
            </a:r>
            <a:endParaRPr sz="9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775" y="1697735"/>
            <a:ext cx="2738628" cy="23332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8278" y="1697735"/>
            <a:ext cx="2799222" cy="233324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63299" y="4056378"/>
            <a:ext cx="652780" cy="2470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90" rIns="0" bIns="0" rtlCol="0">
            <a:spAutoFit/>
          </a:bodyPr>
          <a:lstStyle/>
          <a:p>
            <a:pPr marL="178435">
              <a:lnSpc>
                <a:spcPct val="100000"/>
              </a:lnSpc>
              <a:spcBef>
                <a:spcPts val="470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19-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01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851862" y="4051805"/>
            <a:ext cx="652780" cy="2470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90" rIns="0" bIns="0" rtlCol="0">
            <a:spAutoFit/>
          </a:bodyPr>
          <a:lstStyle/>
          <a:p>
            <a:pPr marL="178435">
              <a:lnSpc>
                <a:spcPct val="100000"/>
              </a:lnSpc>
              <a:spcBef>
                <a:spcPts val="470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08-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02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4775" y="4306824"/>
            <a:ext cx="2738628" cy="2334768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63299" y="6670190"/>
            <a:ext cx="652780" cy="2489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960" rIns="0" bIns="0" rtlCol="0">
            <a:spAutoFit/>
          </a:bodyPr>
          <a:lstStyle/>
          <a:p>
            <a:pPr marL="177800">
              <a:lnSpc>
                <a:spcPct val="100000"/>
              </a:lnSpc>
              <a:spcBef>
                <a:spcPts val="480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16-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02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="0" baseline="24305" dirty="0">
                <a:solidFill>
                  <a:srgbClr val="E46E1F"/>
                </a:solidFill>
                <a:latin typeface="Tahoma"/>
                <a:cs typeface="Tahoma"/>
              </a:rPr>
              <a:t>®</a:t>
            </a:r>
            <a:r>
              <a:rPr sz="2400" b="0" spc="127" baseline="2430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324343" y="7744969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2980" y="1881886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Stagnerende </a:t>
            </a:r>
            <a:r>
              <a:rPr sz="1400" b="1" spc="-20" dirty="0">
                <a:latin typeface="Calibri"/>
                <a:cs typeface="Calibri"/>
              </a:rPr>
              <a:t>wond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56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2980" y="2526538"/>
            <a:ext cx="18580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 marR="104013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Vrouw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50-60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Diabetes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Gedurende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maanden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stilstaande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wond.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21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april /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Start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met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Oasis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32980" y="3487039"/>
            <a:ext cx="15093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28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april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/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1,2</a:t>
            </a:r>
            <a:endParaRPr sz="900">
              <a:latin typeface="Calibri"/>
              <a:cs typeface="Calibri"/>
            </a:endParaRPr>
          </a:p>
          <a:p>
            <a:pPr marL="88900" marR="5080" indent="-76200">
              <a:lnSpc>
                <a:spcPct val="100000"/>
              </a:lnSpc>
              <a:buChar char="-"/>
              <a:tabLst>
                <a:tab pos="88900" algn="l"/>
                <a:tab pos="96520" algn="l"/>
              </a:tabLst>
            </a:pPr>
            <a:r>
              <a:rPr sz="900" dirty="0">
                <a:latin typeface="Calibri"/>
                <a:cs typeface="Calibri"/>
              </a:rPr>
              <a:t>	Wond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wekelijks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“angefrischt”;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verwijderd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wondbed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gemaakt.</a:t>
            </a:r>
            <a:endParaRPr sz="900">
              <a:latin typeface="Calibri"/>
              <a:cs typeface="Calibri"/>
            </a:endParaRPr>
          </a:p>
          <a:p>
            <a:pPr marL="88900" marR="34925" indent="-76200">
              <a:lnSpc>
                <a:spcPct val="100000"/>
              </a:lnSpc>
              <a:buChar char="-"/>
              <a:tabLst>
                <a:tab pos="88900" algn="l"/>
                <a:tab pos="96520" algn="l"/>
              </a:tabLst>
            </a:pPr>
            <a:r>
              <a:rPr sz="900" dirty="0">
                <a:latin typeface="Calibri"/>
                <a:cs typeface="Calibri"/>
              </a:rPr>
              <a:t>	Wekelijks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nieuwe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sheet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Oasis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aangebracht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2980" y="4447159"/>
            <a:ext cx="231203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080" indent="-508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-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tussentijds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gestaakt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i.v.m.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klachten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onderbeen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(niet</a:t>
            </a:r>
            <a:r>
              <a:rPr sz="900" spc="-10" dirty="0">
                <a:latin typeface="Calibri"/>
                <a:cs typeface="Calibri"/>
              </a:rPr>
              <a:t> gerelateerd</a:t>
            </a:r>
            <a:r>
              <a:rPr sz="900" dirty="0">
                <a:latin typeface="Calibri"/>
                <a:cs typeface="Calibri"/>
              </a:rPr>
              <a:t> aan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Oasis)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9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juni /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Wond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17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683" y="1767839"/>
            <a:ext cx="2833116" cy="23241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8767" y="4276344"/>
            <a:ext cx="2834640" cy="23240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11352" y="4276344"/>
            <a:ext cx="2834640" cy="2324100"/>
            <a:chOff x="911352" y="4276344"/>
            <a:chExt cx="2834640" cy="232410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352" y="4276344"/>
              <a:ext cx="2834640" cy="23240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16508" y="5556504"/>
              <a:ext cx="2667000" cy="317500"/>
            </a:xfrm>
            <a:custGeom>
              <a:avLst/>
              <a:gdLst/>
              <a:ahLst/>
              <a:cxnLst/>
              <a:rect l="l" t="t" r="r" b="b"/>
              <a:pathLst>
                <a:path w="2667000" h="317500">
                  <a:moveTo>
                    <a:pt x="2667000" y="0"/>
                  </a:moveTo>
                  <a:lnTo>
                    <a:pt x="0" y="0"/>
                  </a:lnTo>
                  <a:lnTo>
                    <a:pt x="0" y="316992"/>
                  </a:lnTo>
                  <a:lnTo>
                    <a:pt x="2667000" y="316992"/>
                  </a:lnTo>
                  <a:lnTo>
                    <a:pt x="266700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58767" y="1767839"/>
            <a:ext cx="2834640" cy="23241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851404" y="3721608"/>
            <a:ext cx="853440" cy="299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055" rIns="0" bIns="0" rtlCol="0">
            <a:spAutoFit/>
          </a:bodyPr>
          <a:lstStyle/>
          <a:p>
            <a:pPr marL="205104">
              <a:lnSpc>
                <a:spcPct val="100000"/>
              </a:lnSpc>
              <a:spcBef>
                <a:spcPts val="465"/>
              </a:spcBef>
            </a:pPr>
            <a:r>
              <a:rPr sz="1200" b="1" dirty="0">
                <a:solidFill>
                  <a:srgbClr val="030436"/>
                </a:solidFill>
                <a:latin typeface="Arial"/>
                <a:cs typeface="Arial"/>
              </a:rPr>
              <a:t>1.</a:t>
            </a:r>
            <a:r>
              <a:rPr sz="1200" b="1" spc="185" dirty="0">
                <a:solidFill>
                  <a:srgbClr val="030436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28-</a:t>
            </a:r>
            <a:r>
              <a:rPr sz="900" b="1" spc="-25" dirty="0">
                <a:solidFill>
                  <a:srgbClr val="030436"/>
                </a:solidFill>
                <a:latin typeface="Arial"/>
                <a:cs typeface="Arial"/>
              </a:rPr>
              <a:t>04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3120" y="6234684"/>
            <a:ext cx="746760" cy="299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90" rIns="0" bIns="0" rtlCol="0">
            <a:spAutoFit/>
          </a:bodyPr>
          <a:lstStyle/>
          <a:p>
            <a:pPr marL="131445">
              <a:lnSpc>
                <a:spcPct val="100000"/>
              </a:lnSpc>
              <a:spcBef>
                <a:spcPts val="470"/>
              </a:spcBef>
            </a:pPr>
            <a:r>
              <a:rPr sz="1200" b="1" dirty="0">
                <a:solidFill>
                  <a:srgbClr val="030436"/>
                </a:solidFill>
                <a:latin typeface="Arial"/>
                <a:cs typeface="Arial"/>
              </a:rPr>
              <a:t>3.</a:t>
            </a:r>
            <a:r>
              <a:rPr sz="1200" b="1" spc="160" dirty="0">
                <a:solidFill>
                  <a:srgbClr val="030436"/>
                </a:solidFill>
                <a:latin typeface="Arial"/>
                <a:cs typeface="Arial"/>
              </a:rPr>
              <a:t> </a:t>
            </a:r>
            <a:r>
              <a:rPr sz="900" b="1" dirty="0">
                <a:solidFill>
                  <a:srgbClr val="030436"/>
                </a:solidFill>
                <a:latin typeface="Arial"/>
                <a:cs typeface="Arial"/>
              </a:rPr>
              <a:t>09-</a:t>
            </a:r>
            <a:r>
              <a:rPr sz="900" b="1" spc="-25" dirty="0">
                <a:solidFill>
                  <a:srgbClr val="030436"/>
                </a:solidFill>
                <a:latin typeface="Arial"/>
                <a:cs typeface="Arial"/>
              </a:rPr>
              <a:t>06</a:t>
            </a:r>
            <a:endParaRPr sz="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30823" y="3726179"/>
            <a:ext cx="824865" cy="2990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055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465"/>
              </a:spcBef>
            </a:pPr>
            <a:r>
              <a:rPr sz="1200" b="1" dirty="0">
                <a:solidFill>
                  <a:srgbClr val="030436"/>
                </a:solidFill>
                <a:latin typeface="Arial"/>
                <a:cs typeface="Arial"/>
              </a:rPr>
              <a:t>2.</a:t>
            </a:r>
            <a:r>
              <a:rPr sz="1200" b="1" spc="190" dirty="0">
                <a:solidFill>
                  <a:srgbClr val="030436"/>
                </a:solidFill>
                <a:latin typeface="Arial"/>
                <a:cs typeface="Arial"/>
              </a:rPr>
              <a:t> </a:t>
            </a: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28-</a:t>
            </a:r>
            <a:r>
              <a:rPr sz="900" b="1" spc="-25" dirty="0">
                <a:solidFill>
                  <a:srgbClr val="030436"/>
                </a:solidFill>
                <a:latin typeface="Arial"/>
                <a:cs typeface="Arial"/>
              </a:rPr>
              <a:t>04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="0" baseline="24305" dirty="0">
                <a:solidFill>
                  <a:srgbClr val="E46E1F"/>
                </a:solidFill>
                <a:latin typeface="Tahoma"/>
                <a:cs typeface="Tahoma"/>
              </a:rPr>
              <a:t>®</a:t>
            </a:r>
            <a:r>
              <a:rPr sz="2400" b="0" spc="127" baseline="2430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32980" y="6939712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32980" y="7213803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2980" y="1861185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Buikcomplicatie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met</a:t>
            </a:r>
            <a:r>
              <a:rPr sz="1400" b="1" spc="-10" dirty="0">
                <a:latin typeface="Calibri"/>
                <a:cs typeface="Calibri"/>
              </a:rPr>
              <a:t> fistels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49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2980" y="2719196"/>
            <a:ext cx="1899920" cy="986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1.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2.</a:t>
            </a:r>
            <a:r>
              <a:rPr sz="900" b="1" spc="3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Start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Oasis,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wissel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keer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 </a:t>
            </a:r>
            <a:r>
              <a:rPr sz="900" spc="-20" dirty="0">
                <a:latin typeface="Calibri"/>
                <a:cs typeface="Calibri"/>
              </a:rPr>
              <a:t>week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spcBef>
                <a:spcPts val="5"/>
              </a:spcBef>
              <a:buAutoNum type="arabicPeriod" startAt="3"/>
              <a:tabLst>
                <a:tab pos="123825" algn="l"/>
              </a:tabLst>
            </a:pP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weken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toepassing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Oasis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  <a:buFont typeface="Calibri"/>
              <a:buAutoNum type="arabicPeriod" startAt="3"/>
            </a:pPr>
            <a:endParaRPr sz="900">
              <a:latin typeface="Calibri"/>
              <a:cs typeface="Calibri"/>
            </a:endParaRPr>
          </a:p>
          <a:p>
            <a:pPr marL="123825" indent="-111125">
              <a:lnSpc>
                <a:spcPct val="100000"/>
              </a:lnSpc>
              <a:buAutoNum type="arabicPeriod" startAt="3"/>
              <a:tabLst>
                <a:tab pos="123825" algn="l"/>
              </a:tabLst>
            </a:pPr>
            <a:r>
              <a:rPr sz="900" b="1" dirty="0">
                <a:latin typeface="Calibri"/>
                <a:cs typeface="Calibri"/>
              </a:rPr>
              <a:t>Week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7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32980" y="3954017"/>
            <a:ext cx="13144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Wond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7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weken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32980" y="4228033"/>
            <a:ext cx="156718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Totaal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gebruik</a:t>
            </a:r>
            <a:r>
              <a:rPr sz="900" spc="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7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applicaties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Oasis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739" y="1767839"/>
            <a:ext cx="2761488" cy="258470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27175" y="4012691"/>
            <a:ext cx="417830" cy="2819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7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200" b="1" spc="-50" dirty="0">
                <a:solidFill>
                  <a:srgbClr val="03043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60291" y="1767839"/>
            <a:ext cx="2761488" cy="258470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927347" y="4021835"/>
            <a:ext cx="417830" cy="2819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77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5"/>
              </a:spcBef>
            </a:pPr>
            <a:r>
              <a:rPr sz="1200" b="1" spc="-50" dirty="0">
                <a:solidFill>
                  <a:srgbClr val="030436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7739" y="4547615"/>
            <a:ext cx="2761488" cy="258318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6508" y="6696456"/>
            <a:ext cx="417830" cy="28194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200" b="1" spc="-50" dirty="0">
                <a:solidFill>
                  <a:srgbClr val="03043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60291" y="4547615"/>
            <a:ext cx="2761488" cy="258318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913632" y="6701028"/>
            <a:ext cx="416559" cy="2838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70"/>
              </a:spcBef>
            </a:pPr>
            <a:r>
              <a:rPr sz="1200" b="1" spc="-50" dirty="0">
                <a:solidFill>
                  <a:srgbClr val="030436"/>
                </a:solidFill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aseline="24305" dirty="0">
                <a:solidFill>
                  <a:srgbClr val="E46E1F"/>
                </a:solidFill>
              </a:rPr>
              <a:t>®</a:t>
            </a:r>
            <a:r>
              <a:rPr sz="2400" spc="187" baseline="24305" dirty="0">
                <a:solidFill>
                  <a:srgbClr val="E46E1F"/>
                </a:solidFill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32980" y="6939712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32980" y="7213803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2980" y="1919986"/>
            <a:ext cx="25768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Amputatie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2</a:t>
            </a:r>
            <a:r>
              <a:rPr sz="1400" b="1" spc="-20" dirty="0">
                <a:latin typeface="Calibri"/>
                <a:cs typeface="Calibri"/>
              </a:rPr>
              <a:t> tenen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70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2980" y="2564638"/>
            <a:ext cx="245110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</a:t>
            </a:r>
            <a:r>
              <a:rPr sz="900" spc="18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60-65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latin typeface="Calibri"/>
                <a:cs typeface="Calibri"/>
              </a:rPr>
              <a:t>Diabetes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Na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operatie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ND-</a:t>
            </a:r>
            <a:r>
              <a:rPr sz="900" spc="-10" dirty="0">
                <a:latin typeface="Calibri"/>
                <a:cs typeface="Calibri"/>
              </a:rPr>
              <a:t>therapie, </a:t>
            </a:r>
            <a:r>
              <a:rPr sz="900" dirty="0">
                <a:latin typeface="Calibri"/>
                <a:cs typeface="Calibri"/>
              </a:rPr>
              <a:t>geen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verdere</a:t>
            </a:r>
            <a:r>
              <a:rPr sz="900" spc="-10" dirty="0">
                <a:latin typeface="Calibri"/>
                <a:cs typeface="Calibri"/>
              </a:rPr>
              <a:t> vooruitgang.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Hierna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stilstand.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/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08-</a:t>
            </a:r>
            <a:r>
              <a:rPr sz="900" b="1" spc="-25" dirty="0">
                <a:latin typeface="Calibri"/>
                <a:cs typeface="Calibri"/>
              </a:rPr>
              <a:t>05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Oasis</a:t>
            </a:r>
            <a:r>
              <a:rPr sz="900" spc="-25" dirty="0">
                <a:latin typeface="Calibri"/>
                <a:cs typeface="Calibri"/>
              </a:rPr>
              <a:t> ECM</a:t>
            </a:r>
            <a:endParaRPr sz="900">
              <a:latin typeface="Calibri"/>
              <a:cs typeface="Calibri"/>
            </a:endParaRPr>
          </a:p>
          <a:p>
            <a:pPr marL="88900" marR="946150" indent="-76200">
              <a:lnSpc>
                <a:spcPct val="100000"/>
              </a:lnSpc>
              <a:spcBef>
                <a:spcPts val="1080"/>
              </a:spcBef>
              <a:buChar char="-"/>
              <a:tabLst>
                <a:tab pos="88900" algn="l"/>
                <a:tab pos="96520" algn="l"/>
              </a:tabLst>
            </a:pPr>
            <a:r>
              <a:rPr sz="900" dirty="0">
                <a:latin typeface="Calibri"/>
                <a:cs typeface="Calibri"/>
              </a:rPr>
              <a:t>	Wond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wekelijks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“angefrischt”;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eiwit/fibrine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verwijderd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wondbed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weer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rood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gemaakt.</a:t>
            </a:r>
            <a:endParaRPr sz="900">
              <a:latin typeface="Calibri"/>
              <a:cs typeface="Calibri"/>
            </a:endParaRPr>
          </a:p>
          <a:p>
            <a:pPr marL="88900" marR="975994" indent="-76200">
              <a:lnSpc>
                <a:spcPct val="100000"/>
              </a:lnSpc>
              <a:buChar char="-"/>
              <a:tabLst>
                <a:tab pos="88900" algn="l"/>
                <a:tab pos="96520" algn="l"/>
              </a:tabLst>
            </a:pPr>
            <a:r>
              <a:rPr sz="900" dirty="0">
                <a:latin typeface="Calibri"/>
                <a:cs typeface="Calibri"/>
              </a:rPr>
              <a:t>	Wekelijks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nieuwe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sheet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Oasis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aangebracht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9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/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18-</a:t>
            </a:r>
            <a:r>
              <a:rPr sz="900" b="1" spc="-25" dirty="0">
                <a:latin typeface="Calibri"/>
                <a:cs typeface="Calibri"/>
              </a:rPr>
              <a:t>07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Wond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bijna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gesloten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10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weken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4848" y="5152644"/>
            <a:ext cx="1958339" cy="15026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924" y="3494532"/>
            <a:ext cx="1956816" cy="150113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07864" y="1804416"/>
            <a:ext cx="1958339" cy="15026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5924" y="1804416"/>
            <a:ext cx="1956816" cy="15026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5924" y="5152644"/>
            <a:ext cx="1956816" cy="15057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74848" y="3494532"/>
            <a:ext cx="1958339" cy="1504188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74848" y="1804416"/>
            <a:ext cx="1958339" cy="15057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007864" y="3493008"/>
            <a:ext cx="1958339" cy="150418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009388" y="5152644"/>
            <a:ext cx="1956815" cy="150266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="0" baseline="24305" dirty="0">
                <a:solidFill>
                  <a:srgbClr val="E46E1F"/>
                </a:solidFill>
                <a:latin typeface="Tahoma"/>
                <a:cs typeface="Tahoma"/>
              </a:rPr>
              <a:t>®</a:t>
            </a:r>
            <a:r>
              <a:rPr sz="2400" b="0" spc="127" baseline="2430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32980" y="6939712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32980" y="7213803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2980" y="1925777"/>
            <a:ext cx="257683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Wond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op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tibia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na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25" dirty="0">
                <a:latin typeface="Calibri"/>
                <a:cs typeface="Calibri"/>
              </a:rPr>
              <a:t>val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35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2980" y="2662554"/>
            <a:ext cx="13144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Vrouw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&gt;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65</a:t>
            </a:r>
            <a:r>
              <a:rPr sz="900" spc="-20" dirty="0">
                <a:latin typeface="Calibri"/>
                <a:cs typeface="Calibri"/>
              </a:rPr>
              <a:t> jaar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spc="-10" dirty="0">
                <a:latin typeface="Calibri"/>
                <a:cs typeface="Calibri"/>
              </a:rPr>
              <a:t>Diabetes</a:t>
            </a: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60"/>
              </a:spcBef>
            </a:pP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b="1" dirty="0">
                <a:latin typeface="Calibri"/>
                <a:cs typeface="Calibri"/>
              </a:rPr>
              <a:t>Wond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5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weken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32980" y="3622928"/>
            <a:ext cx="156654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Calibri"/>
                <a:cs typeface="Calibri"/>
              </a:rPr>
              <a:t>Totaal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gebruik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applicaties</a:t>
            </a:r>
            <a:r>
              <a:rPr sz="900" spc="-20" dirty="0">
                <a:latin typeface="Calibri"/>
                <a:cs typeface="Calibri"/>
              </a:rPr>
              <a:t> Oasis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90372" y="1584960"/>
            <a:ext cx="6454140" cy="5011420"/>
            <a:chOff x="690372" y="1584960"/>
            <a:chExt cx="6454140" cy="50114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3439" y="1621332"/>
              <a:ext cx="3376205" cy="26552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2208" y="1780032"/>
              <a:ext cx="2878836" cy="21579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94176" y="1584960"/>
              <a:ext cx="3450335" cy="27279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89248" y="1780032"/>
              <a:ext cx="2880359" cy="21579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372" y="3907536"/>
              <a:ext cx="3450336" cy="26777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5444" y="4102608"/>
              <a:ext cx="2880360" cy="210769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1983" y="3918204"/>
              <a:ext cx="3448812" cy="26777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77055" y="4113276"/>
              <a:ext cx="2878836" cy="210769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38783" y="3645408"/>
            <a:ext cx="68580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475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07-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03</a:t>
            </a:r>
            <a:endParaRPr sz="9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19728" y="3643884"/>
            <a:ext cx="68580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475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14-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03</a:t>
            </a:r>
            <a:endParaRPr sz="9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8972" y="5911596"/>
            <a:ext cx="68580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960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480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03-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04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02964" y="5926835"/>
            <a:ext cx="68580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969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470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10-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04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="0" baseline="24305" dirty="0">
                <a:solidFill>
                  <a:srgbClr val="E46E1F"/>
                </a:solidFill>
                <a:latin typeface="Tahoma"/>
                <a:cs typeface="Tahoma"/>
              </a:rPr>
              <a:t>®</a:t>
            </a:r>
            <a:r>
              <a:rPr sz="2400" b="0" spc="127" baseline="2430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332980" y="6939712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32980" y="7213803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2980" y="1925777"/>
            <a:ext cx="257683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Wond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op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scheenbeen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21</a:t>
            </a:r>
            <a:r>
              <a:rPr sz="140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2980" y="2510154"/>
            <a:ext cx="156654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Patient</a:t>
            </a:r>
            <a:endParaRPr sz="900">
              <a:latin typeface="Calibri"/>
              <a:cs typeface="Calibri"/>
            </a:endParaRPr>
          </a:p>
          <a:p>
            <a:pPr marL="12700" marR="90868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&gt;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80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jaar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Diabetes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Wond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na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weken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gesloten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Totaal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gebruik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3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applicaties</a:t>
            </a:r>
            <a:r>
              <a:rPr sz="900" spc="-20" dirty="0">
                <a:latin typeface="Calibri"/>
                <a:cs typeface="Calibri"/>
              </a:rPr>
              <a:t> Oasis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1738883"/>
            <a:ext cx="2913888" cy="21854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91355" y="1738883"/>
            <a:ext cx="2913888" cy="21854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552" y="4067555"/>
            <a:ext cx="2915412" cy="218694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97452" y="4075176"/>
            <a:ext cx="2915411" cy="21869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22603" y="3624071"/>
            <a:ext cx="68580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475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13-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38600" y="3630167"/>
            <a:ext cx="685800" cy="2609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475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20-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6508" y="5958840"/>
            <a:ext cx="68580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960" rIns="0" bIns="0" rtlCol="0">
            <a:spAutoFit/>
          </a:bodyPr>
          <a:lstStyle/>
          <a:p>
            <a:pPr marL="194945">
              <a:lnSpc>
                <a:spcPct val="100000"/>
              </a:lnSpc>
              <a:spcBef>
                <a:spcPts val="480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27-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10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29455" y="5974079"/>
            <a:ext cx="685800" cy="2622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0325" rIns="0" bIns="0" rtlCol="0">
            <a:spAutoFit/>
          </a:bodyPr>
          <a:lstStyle/>
          <a:p>
            <a:pPr marL="195580">
              <a:lnSpc>
                <a:spcPct val="100000"/>
              </a:lnSpc>
              <a:spcBef>
                <a:spcPts val="475"/>
              </a:spcBef>
            </a:pPr>
            <a:r>
              <a:rPr sz="900" b="1" spc="-10" dirty="0">
                <a:solidFill>
                  <a:srgbClr val="030436"/>
                </a:solidFill>
                <a:latin typeface="Arial"/>
                <a:cs typeface="Arial"/>
              </a:rPr>
              <a:t>03-</a:t>
            </a:r>
            <a:r>
              <a:rPr sz="900" b="1" spc="-35" dirty="0">
                <a:solidFill>
                  <a:srgbClr val="030436"/>
                </a:solidFill>
                <a:latin typeface="Arial"/>
                <a:cs typeface="Arial"/>
              </a:rPr>
              <a:t>11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Oasis</a:t>
            </a:r>
            <a:r>
              <a:rPr sz="2400" b="0" baseline="24305" dirty="0">
                <a:solidFill>
                  <a:srgbClr val="E46E1F"/>
                </a:solidFill>
                <a:latin typeface="Tahoma"/>
                <a:cs typeface="Tahoma"/>
              </a:rPr>
              <a:t>®</a:t>
            </a:r>
            <a:r>
              <a:rPr sz="2400" b="0" spc="127" baseline="2430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dirty="0">
                <a:solidFill>
                  <a:srgbClr val="E46E1F"/>
                </a:solidFill>
                <a:latin typeface="Tahoma"/>
                <a:cs typeface="Tahoma"/>
              </a:rPr>
              <a:t>Extracellulaire</a:t>
            </a:r>
            <a:r>
              <a:rPr sz="2400" b="0" spc="-135" dirty="0">
                <a:solidFill>
                  <a:srgbClr val="E46E1F"/>
                </a:solidFill>
                <a:latin typeface="Tahoma"/>
                <a:cs typeface="Tahoma"/>
              </a:rPr>
              <a:t> </a:t>
            </a:r>
            <a:r>
              <a:rPr sz="2400" b="0" spc="-10" dirty="0">
                <a:solidFill>
                  <a:srgbClr val="E46E1F"/>
                </a:solidFill>
                <a:latin typeface="Tahoma"/>
                <a:cs typeface="Tahoma"/>
              </a:rPr>
              <a:t>Matrix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32980" y="6939712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32980" y="7213803"/>
            <a:ext cx="211582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7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90068" rIns="0" bIns="0" rtlCol="0">
            <a:spAutoFit/>
          </a:bodyPr>
          <a:lstStyle/>
          <a:p>
            <a:pPr marL="3862704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79BB31"/>
                </a:solidFill>
              </a:rPr>
              <a:t>Aldanex</a:t>
            </a:r>
            <a:r>
              <a:rPr sz="2400" b="0" spc="-15" baseline="24305" dirty="0">
                <a:solidFill>
                  <a:srgbClr val="79BB31"/>
                </a:solidFill>
                <a:latin typeface="Tahoma"/>
                <a:cs typeface="Tahoma"/>
              </a:rPr>
              <a:t>®</a:t>
            </a:r>
            <a:endParaRPr sz="2400" baseline="24305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6049" y="2094043"/>
            <a:ext cx="2746000" cy="46860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659633" y="6732219"/>
            <a:ext cx="5688330" cy="650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6319" marR="30480" indent="-998219">
              <a:lnSpc>
                <a:spcPct val="113900"/>
              </a:lnSpc>
              <a:spcBef>
                <a:spcPts val="100"/>
              </a:spcBef>
            </a:pP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Voor</a:t>
            </a:r>
            <a:r>
              <a:rPr sz="1800" spc="-75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de</a:t>
            </a:r>
            <a:r>
              <a:rPr sz="1800" spc="-70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preventie</a:t>
            </a:r>
            <a:r>
              <a:rPr sz="1800" spc="-75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en</a:t>
            </a:r>
            <a:r>
              <a:rPr sz="1800" spc="-70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verzorging</a:t>
            </a:r>
            <a:r>
              <a:rPr sz="1800" spc="-65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van</a:t>
            </a:r>
            <a:r>
              <a:rPr sz="1800" spc="-80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1AE2E"/>
                </a:solidFill>
                <a:latin typeface="Tahoma"/>
                <a:cs typeface="Tahoma"/>
              </a:rPr>
              <a:t>incontinentieletsel,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decubitus</a:t>
            </a:r>
            <a:r>
              <a:rPr sz="1800" spc="-30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200" baseline="41666" dirty="0">
                <a:solidFill>
                  <a:srgbClr val="71AE2E"/>
                </a:solidFill>
                <a:latin typeface="Tahoma"/>
                <a:cs typeface="Tahoma"/>
              </a:rPr>
              <a:t>t/m</a:t>
            </a:r>
            <a:r>
              <a:rPr sz="1200" spc="-37" baseline="41666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200" baseline="41666" dirty="0">
                <a:solidFill>
                  <a:srgbClr val="71AE2E"/>
                </a:solidFill>
                <a:latin typeface="Tahoma"/>
                <a:cs typeface="Tahoma"/>
              </a:rPr>
              <a:t>cat.</a:t>
            </a:r>
            <a:r>
              <a:rPr sz="1200" spc="-15" baseline="41666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200" baseline="41666" dirty="0">
                <a:solidFill>
                  <a:srgbClr val="71AE2E"/>
                </a:solidFill>
                <a:latin typeface="Tahoma"/>
                <a:cs typeface="Tahoma"/>
              </a:rPr>
              <a:t>2</a:t>
            </a:r>
            <a:r>
              <a:rPr sz="1200" spc="330" baseline="41666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en</a:t>
            </a:r>
            <a:r>
              <a:rPr sz="1800" spc="-40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71AE2E"/>
                </a:solidFill>
                <a:latin typeface="Tahoma"/>
                <a:cs typeface="Tahoma"/>
              </a:rPr>
              <a:t>overig</a:t>
            </a:r>
            <a:r>
              <a:rPr sz="1800" spc="-15" dirty="0">
                <a:solidFill>
                  <a:srgbClr val="71AE2E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71AE2E"/>
                </a:solidFill>
                <a:latin typeface="Tahoma"/>
                <a:cs typeface="Tahoma"/>
              </a:rPr>
              <a:t>vochtletsel</a:t>
            </a:r>
            <a:endParaRPr sz="18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32" y="2197607"/>
            <a:ext cx="1789176" cy="23850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1404" y="2197607"/>
            <a:ext cx="1787651" cy="23850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53940" y="2197607"/>
            <a:ext cx="1789175" cy="23850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098294" y="4418838"/>
            <a:ext cx="28130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7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22801" y="4418838"/>
            <a:ext cx="28130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7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50355" y="4420616"/>
            <a:ext cx="281305" cy="144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7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318629" y="2107133"/>
            <a:ext cx="2774950" cy="20885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Incontinence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Associated</a:t>
            </a:r>
            <a:r>
              <a:rPr sz="1400" b="1" spc="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Dermatitis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9</a:t>
            </a: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900" b="1" spc="-10" dirty="0">
                <a:latin typeface="Calibri"/>
                <a:cs typeface="Calibri"/>
              </a:rPr>
              <a:t>Patiënt: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Man,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incontinent.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Behandeling</a:t>
            </a:r>
            <a:r>
              <a:rPr sz="900" spc="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voorheen</a:t>
            </a:r>
            <a:r>
              <a:rPr sz="900" dirty="0">
                <a:latin typeface="Calibri"/>
                <a:cs typeface="Calibri"/>
              </a:rPr>
              <a:t> met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 </a:t>
            </a:r>
            <a:r>
              <a:rPr sz="900" spc="-10" dirty="0">
                <a:latin typeface="Calibri"/>
                <a:cs typeface="Calibri"/>
              </a:rPr>
              <a:t>wondverband.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Nu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IAD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gevolge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incontinentie.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tweemaal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Aldanex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of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verschoning.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Duidelijke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vooruitgang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zichtbaar,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gesloten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huid.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18629" y="4307204"/>
            <a:ext cx="1445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Huidconditie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verbetert</a:t>
            </a:r>
            <a:r>
              <a:rPr sz="900" spc="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verder.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18629" y="6776719"/>
            <a:ext cx="24003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Rosemarie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den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dekker,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wondverpleegkundige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2128520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Incontinentie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Dermatitis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9</a:t>
            </a: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696666"/>
            <a:ext cx="26765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Extreme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premature, </a:t>
            </a:r>
            <a:r>
              <a:rPr sz="900" dirty="0">
                <a:latin typeface="Calibri"/>
                <a:cs typeface="Calibri"/>
              </a:rPr>
              <a:t>geboren na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25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weken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zwangerschap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spc="-10" dirty="0">
                <a:latin typeface="Calibri"/>
                <a:cs typeface="Calibri"/>
              </a:rPr>
              <a:t>Luierdermatitis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dirty="0">
                <a:latin typeface="Calibri"/>
                <a:cs typeface="Calibri"/>
              </a:rPr>
              <a:t>Reeds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vele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materialen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ingezet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zonder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resultaat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629" y="3794505"/>
            <a:ext cx="1422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tweemaal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Aldanex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4206366"/>
            <a:ext cx="6470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9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491" y="2092451"/>
            <a:ext cx="2878836" cy="20528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66615" y="2112264"/>
            <a:ext cx="2798064" cy="203911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924" y="4721352"/>
            <a:ext cx="2833116" cy="208788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939923" y="647522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0895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399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318629" y="7115352"/>
            <a:ext cx="77343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18629" y="7390206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37806" y="2145030"/>
            <a:ext cx="248729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Incontinentie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Dermatitis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5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3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4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4</a:t>
            </a: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37806" y="2713735"/>
            <a:ext cx="1422400" cy="1259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Baby,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9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maanden</a:t>
            </a:r>
            <a:endParaRPr sz="900">
              <a:latin typeface="Calibri"/>
              <a:cs typeface="Calibri"/>
            </a:endParaRPr>
          </a:p>
          <a:p>
            <a:pPr marL="12700" marR="697230">
              <a:lnSpc>
                <a:spcPct val="200000"/>
              </a:lnSpc>
            </a:pPr>
            <a:r>
              <a:rPr sz="900" b="1" spc="-10" dirty="0">
                <a:latin typeface="Calibri"/>
                <a:cs typeface="Calibri"/>
              </a:rPr>
              <a:t>luierdermatitis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tweemaal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Aldanex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37806" y="4085590"/>
            <a:ext cx="64706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4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2200655"/>
            <a:ext cx="2808732" cy="21092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555" y="4671059"/>
            <a:ext cx="2810256" cy="210769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20" y="2200655"/>
            <a:ext cx="2784348" cy="21595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82798" y="402678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24980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82798" y="6548119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337806" y="6995185"/>
            <a:ext cx="7734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37806" y="726950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5947" y="4864608"/>
            <a:ext cx="3023616" cy="17007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52" y="4864608"/>
            <a:ext cx="2951988" cy="17282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5947" y="2345435"/>
            <a:ext cx="2881883" cy="172669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7552" y="2345435"/>
            <a:ext cx="2991612" cy="17541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Drukulcus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bij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diabetes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2340305"/>
            <a:ext cx="3164205" cy="1535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34925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De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diabetes 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zowel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arteriele- als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veneuze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vaatinsufficiëntie.</a:t>
            </a:r>
            <a:r>
              <a:rPr sz="900" spc="5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heer</a:t>
            </a:r>
            <a:r>
              <a:rPr sz="900" spc="4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rookt.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8255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Necrotische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fibrineuze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wond,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linker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malleolus.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Bot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waarschijnlijk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vrij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liggend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onder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necrose.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100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losse maden </a:t>
            </a:r>
            <a:r>
              <a:rPr sz="900" spc="-10" dirty="0">
                <a:latin typeface="Calibri"/>
                <a:cs typeface="Calibri"/>
              </a:rPr>
              <a:t>aangebracht.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afgeplakt met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hydrocolloïd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vervolgens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gaas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bruine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pleister.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3987165"/>
            <a:ext cx="31432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Maden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zijn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goed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gegroeid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minder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aantal.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Dit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teken</a:t>
            </a:r>
            <a:r>
              <a:rPr sz="900" spc="-25" dirty="0">
                <a:latin typeface="Calibri"/>
                <a:cs typeface="Calibri"/>
              </a:rPr>
              <a:t> dat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er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weinig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“voedsel” </a:t>
            </a:r>
            <a:r>
              <a:rPr sz="900" spc="-25" dirty="0">
                <a:latin typeface="Calibri"/>
                <a:cs typeface="Calibri"/>
              </a:rPr>
              <a:t>is.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4: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Een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schone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voelbaar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zichtbaar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aanwezigheid </a:t>
            </a:r>
            <a:r>
              <a:rPr sz="900" dirty="0">
                <a:latin typeface="Calibri"/>
                <a:cs typeface="Calibri"/>
              </a:rPr>
              <a:t>van</a:t>
            </a:r>
            <a:r>
              <a:rPr sz="900" spc="-20" dirty="0">
                <a:latin typeface="Calibri"/>
                <a:cs typeface="Calibri"/>
              </a:rPr>
              <a:t> bot.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868159"/>
            <a:ext cx="305625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Isala</a:t>
            </a:r>
            <a:r>
              <a:rPr sz="900" i="1" spc="-10" dirty="0">
                <a:latin typeface="Calibri"/>
                <a:cs typeface="Calibri"/>
              </a:rPr>
              <a:t> Diaconessenhuis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Anita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Timmerman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(Wondconsulent,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324980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67602" y="63308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4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00221" y="63308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273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318629" y="7033894"/>
            <a:ext cx="219011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dirty="0">
                <a:latin typeface="Calibri"/>
                <a:cs typeface="Calibri"/>
              </a:rPr>
              <a:t>stoma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decubitus</a:t>
            </a:r>
            <a:r>
              <a:rPr sz="900" i="1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verpleegkundige)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Meppel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18629" y="730821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18629" y="2137613"/>
            <a:ext cx="248666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Intertrigo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5</a:t>
            </a: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18629" y="2721990"/>
            <a:ext cx="165481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Volwassene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200000"/>
              </a:lnSpc>
            </a:pPr>
            <a:r>
              <a:rPr sz="900" b="1" spc="-10" dirty="0">
                <a:latin typeface="Calibri"/>
                <a:cs typeface="Calibri"/>
              </a:rPr>
              <a:t>Intertrigo,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smetten –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tussen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tenen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tweemaal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daags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Aldanex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</a:t>
            </a:r>
            <a:r>
              <a:rPr sz="900" dirty="0">
                <a:latin typeface="Calibri"/>
                <a:cs typeface="Calibri"/>
              </a:rPr>
              <a:t>: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Dag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8629" y="6837680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3355" y="2200655"/>
            <a:ext cx="2866644" cy="215950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3355" y="4864608"/>
            <a:ext cx="2807208" cy="215950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84320" y="2200655"/>
            <a:ext cx="2816352" cy="215950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082798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80201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11170" y="67642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7318629" y="714057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4320" y="2200655"/>
            <a:ext cx="2880360" cy="21595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5924" y="2200655"/>
            <a:ext cx="2880360" cy="21595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924" y="4864608"/>
            <a:ext cx="2880360" cy="21595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137613"/>
            <a:ext cx="257683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Ulcus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met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periwond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maceratie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4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13</a:t>
            </a:r>
            <a:r>
              <a:rPr sz="1400" b="1" spc="-3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721990"/>
            <a:ext cx="2981325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Man,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77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20" dirty="0">
                <a:latin typeface="Calibri"/>
                <a:cs typeface="Calibri"/>
              </a:rPr>
              <a:t>jaar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VG: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Papillair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urotheelcelca.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adenoca.</a:t>
            </a:r>
            <a:r>
              <a:rPr sz="900" spc="-10" dirty="0">
                <a:latin typeface="Calibri"/>
                <a:cs typeface="Calibri"/>
              </a:rPr>
              <a:t> Laparotomie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jejuno-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ileostomie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 </a:t>
            </a:r>
            <a:r>
              <a:rPr sz="900" spc="-10" dirty="0">
                <a:latin typeface="Calibri"/>
                <a:cs typeface="Calibri"/>
              </a:rPr>
              <a:t>transversotransversostomie</a:t>
            </a:r>
            <a:r>
              <a:rPr sz="900" spc="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latere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behandelfase.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Resteert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sufficiënte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buikwand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met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granulerende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buikwond.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Maceratie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peri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wond.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Matige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nierfunctie.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Aldanex.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Aanbrengen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bij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verbandwissel</a:t>
            </a:r>
            <a:r>
              <a:rPr sz="900" spc="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met</a:t>
            </a:r>
            <a:r>
              <a:rPr sz="900" spc="-10" dirty="0">
                <a:latin typeface="Calibri"/>
                <a:cs typeface="Calibri"/>
              </a:rPr>
              <a:t> hydrofiber.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4093845"/>
            <a:ext cx="1496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16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Sterke</a:t>
            </a:r>
            <a:r>
              <a:rPr sz="900" spc="-5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vermindering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maceratie.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505325"/>
            <a:ext cx="1066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13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Ulcus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geheel</a:t>
            </a:r>
            <a:r>
              <a:rPr sz="900" spc="-10" dirty="0">
                <a:latin typeface="Calibri"/>
                <a:cs typeface="Calibri"/>
              </a:rPr>
              <a:t> gesloten</a:t>
            </a:r>
            <a:r>
              <a:rPr sz="900" b="1" spc="-10" dirty="0">
                <a:latin typeface="Calibri"/>
                <a:cs typeface="Calibri"/>
              </a:rPr>
              <a:t>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974840"/>
            <a:ext cx="3008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Groene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Hart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Ziekenhuis/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Stella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Amesz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(NP)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en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Annelies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25" dirty="0">
                <a:latin typeface="Calibri"/>
                <a:cs typeface="Calibri"/>
              </a:rPr>
              <a:t>van</a:t>
            </a:r>
            <a:r>
              <a:rPr sz="900" i="1" spc="50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Zandbergen</a:t>
            </a:r>
            <a:r>
              <a:rPr sz="900" i="1" spc="-3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(VS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i.o.)–</a:t>
            </a:r>
            <a:r>
              <a:rPr sz="900" i="1" spc="20" dirty="0">
                <a:latin typeface="Calibri"/>
                <a:cs typeface="Calibri"/>
              </a:rPr>
              <a:t> </a:t>
            </a:r>
            <a:r>
              <a:rPr sz="900" i="1" spc="-20" dirty="0">
                <a:latin typeface="Calibri"/>
                <a:cs typeface="Calibri"/>
              </a:rPr>
              <a:t>Gouda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082798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0201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2798" y="67642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798885" y="2988373"/>
            <a:ext cx="586105" cy="80010"/>
            <a:chOff x="4798885" y="2988373"/>
            <a:chExt cx="586105" cy="80010"/>
          </a:xfrm>
        </p:grpSpPr>
        <p:sp>
          <p:nvSpPr>
            <p:cNvPr id="15" name="object 15"/>
            <p:cNvSpPr/>
            <p:nvPr/>
          </p:nvSpPr>
          <p:spPr>
            <a:xfrm>
              <a:off x="4803647" y="2993135"/>
              <a:ext cx="576580" cy="70485"/>
            </a:xfrm>
            <a:custGeom>
              <a:avLst/>
              <a:gdLst/>
              <a:ahLst/>
              <a:cxnLst/>
              <a:rect l="l" t="t" r="r" b="b"/>
              <a:pathLst>
                <a:path w="576579" h="70485">
                  <a:moveTo>
                    <a:pt x="576072" y="0"/>
                  </a:moveTo>
                  <a:lnTo>
                    <a:pt x="0" y="0"/>
                  </a:lnTo>
                  <a:lnTo>
                    <a:pt x="0" y="70103"/>
                  </a:lnTo>
                  <a:lnTo>
                    <a:pt x="576072" y="70103"/>
                  </a:lnTo>
                  <a:lnTo>
                    <a:pt x="5760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03647" y="2993135"/>
              <a:ext cx="576580" cy="70485"/>
            </a:xfrm>
            <a:custGeom>
              <a:avLst/>
              <a:gdLst/>
              <a:ahLst/>
              <a:cxnLst/>
              <a:rect l="l" t="t" r="r" b="b"/>
              <a:pathLst>
                <a:path w="576579" h="70485">
                  <a:moveTo>
                    <a:pt x="0" y="70103"/>
                  </a:moveTo>
                  <a:lnTo>
                    <a:pt x="576072" y="70103"/>
                  </a:lnTo>
                  <a:lnTo>
                    <a:pt x="576072" y="0"/>
                  </a:lnTo>
                  <a:lnTo>
                    <a:pt x="0" y="0"/>
                  </a:lnTo>
                  <a:lnTo>
                    <a:pt x="0" y="70103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318629" y="741489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5924" y="4864608"/>
            <a:ext cx="2880360" cy="21595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4320" y="2200655"/>
            <a:ext cx="2808731" cy="21595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5924" y="2200655"/>
            <a:ext cx="2880360" cy="21595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72604" y="2226945"/>
            <a:ext cx="229362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Dermatitis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5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4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3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4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8</a:t>
            </a:r>
            <a:r>
              <a:rPr sz="1400" b="1" spc="-1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Calibri"/>
                <a:cs typeface="Calibri"/>
              </a:rPr>
              <a:t>uur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72604" y="2810332"/>
            <a:ext cx="1450340" cy="1123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Volwassene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200000"/>
              </a:lnSpc>
              <a:spcBef>
                <a:spcPts val="5"/>
              </a:spcBef>
            </a:pPr>
            <a:r>
              <a:rPr sz="900" b="1" dirty="0">
                <a:latin typeface="Calibri"/>
                <a:cs typeface="Calibri"/>
              </a:rPr>
              <a:t>Dermatitis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lekkende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ileo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fistel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</a:t>
            </a:r>
            <a:r>
              <a:rPr sz="900" dirty="0">
                <a:latin typeface="Calibri"/>
                <a:cs typeface="Calibri"/>
              </a:rPr>
              <a:t>: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Uur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Start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Aldanex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Uur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6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72604" y="4045458"/>
            <a:ext cx="63817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Uur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spc="-50" dirty="0">
                <a:latin typeface="Calibri"/>
                <a:cs typeface="Calibri"/>
              </a:rPr>
              <a:t>8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2604" y="6926377"/>
            <a:ext cx="7734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producent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82798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0201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011170" y="67642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Foto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5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372604" y="7229043"/>
            <a:ext cx="211709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7552" y="4864608"/>
            <a:ext cx="2808732" cy="215950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82796" y="2200655"/>
            <a:ext cx="2808731" cy="21595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7552" y="2200655"/>
            <a:ext cx="2808732" cy="215950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318629" y="2137613"/>
            <a:ext cx="2486660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Decubitus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92D05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92D050"/>
                </a:solidFill>
                <a:latin typeface="Calibri"/>
                <a:cs typeface="Calibri"/>
              </a:rPr>
              <a:t>7</a:t>
            </a:r>
            <a:r>
              <a:rPr sz="1400" b="1" spc="-20" dirty="0">
                <a:solidFill>
                  <a:srgbClr val="92D05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2721990"/>
            <a:ext cx="177546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3975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Oudere</a:t>
            </a:r>
            <a:r>
              <a:rPr sz="900" b="1" spc="-4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dame,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bedlegerig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Alternerend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AD</a:t>
            </a:r>
            <a:r>
              <a:rPr sz="900" b="1" spc="-5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matras,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wisselliging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200000"/>
              </a:lnSpc>
            </a:pPr>
            <a:r>
              <a:rPr sz="900" b="1" dirty="0">
                <a:latin typeface="Calibri"/>
                <a:cs typeface="Calibri"/>
              </a:rPr>
              <a:t>Decubitus</a:t>
            </a:r>
            <a:r>
              <a:rPr sz="900" b="1" spc="-1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Cat.</a:t>
            </a:r>
            <a:r>
              <a:rPr sz="900" b="1" spc="-3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ter</a:t>
            </a:r>
            <a:r>
              <a:rPr sz="900" b="1" spc="-3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hoogte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van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25" dirty="0">
                <a:latin typeface="Calibri"/>
                <a:cs typeface="Calibri"/>
              </a:rPr>
              <a:t>BWK</a:t>
            </a:r>
            <a:r>
              <a:rPr sz="900" b="1" spc="500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Behoorlijke</a:t>
            </a:r>
            <a:r>
              <a:rPr sz="900" spc="4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roodheid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Start</a:t>
            </a:r>
            <a:r>
              <a:rPr sz="900" b="1" spc="-20" dirty="0">
                <a:latin typeface="Calibri"/>
                <a:cs typeface="Calibri"/>
              </a:rPr>
              <a:t> </a:t>
            </a:r>
            <a:r>
              <a:rPr sz="900" b="1" spc="-10" dirty="0">
                <a:latin typeface="Calibri"/>
                <a:cs typeface="Calibri"/>
              </a:rPr>
              <a:t>Aldanex.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8629" y="4093845"/>
            <a:ext cx="111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2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spc="-10" dirty="0">
                <a:latin typeface="Calibri"/>
                <a:cs typeface="Calibri"/>
              </a:rPr>
              <a:t>Verminderde</a:t>
            </a:r>
            <a:r>
              <a:rPr sz="900" spc="6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roodheid.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8629" y="4505325"/>
            <a:ext cx="1386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3: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Roodheid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nog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nihil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aanwezig.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8629" y="6974840"/>
            <a:ext cx="29025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1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HOZO/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Jan van Soest</a:t>
            </a:r>
            <a:r>
              <a:rPr sz="900" i="1" spc="1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(wondverpleegkundige) </a:t>
            </a:r>
            <a:r>
              <a:rPr sz="900" i="1" dirty="0">
                <a:latin typeface="Calibri"/>
                <a:cs typeface="Calibri"/>
              </a:rPr>
              <a:t>–</a:t>
            </a:r>
            <a:r>
              <a:rPr sz="900" i="1" spc="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Hillegom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Aldanex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082798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0201" y="4098163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11170" y="6764222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3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318629" y="7277734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4957" y="751443"/>
            <a:ext cx="5246633" cy="27512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64815" y="5036820"/>
            <a:ext cx="1920893" cy="96621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053588" y="4032884"/>
            <a:ext cx="50120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solidFill>
                  <a:srgbClr val="C00000"/>
                </a:solidFill>
                <a:latin typeface="Tahoma"/>
                <a:cs typeface="Tahoma"/>
              </a:rPr>
              <a:t>“Totaal</a:t>
            </a:r>
            <a:r>
              <a:rPr sz="2000" spc="-20" dirty="0">
                <a:solidFill>
                  <a:srgbClr val="CC3300"/>
                </a:solidFill>
                <a:latin typeface="Tahoma"/>
                <a:cs typeface="Tahoma"/>
              </a:rPr>
              <a:t>concept</a:t>
            </a:r>
            <a:r>
              <a:rPr sz="2000" spc="-65" dirty="0">
                <a:solidFill>
                  <a:srgbClr val="CC330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C00000"/>
                </a:solidFill>
                <a:latin typeface="Tahoma"/>
                <a:cs typeface="Tahoma"/>
              </a:rPr>
              <a:t>in</a:t>
            </a:r>
            <a:r>
              <a:rPr sz="2000" spc="-3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C00000"/>
                </a:solidFill>
                <a:latin typeface="Tahoma"/>
                <a:cs typeface="Tahoma"/>
              </a:rPr>
              <a:t>Actief</a:t>
            </a:r>
            <a:r>
              <a:rPr sz="2000" spc="-25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C00000"/>
                </a:solidFill>
                <a:latin typeface="Tahoma"/>
                <a:cs typeface="Tahoma"/>
              </a:rPr>
              <a:t>Wond</a:t>
            </a:r>
            <a:r>
              <a:rPr sz="2000" spc="-60" dirty="0">
                <a:solidFill>
                  <a:srgbClr val="C0000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Tahoma"/>
                <a:cs typeface="Tahoma"/>
              </a:rPr>
              <a:t>Management”</a:t>
            </a:r>
            <a:endParaRPr sz="200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26241" y="6407100"/>
            <a:ext cx="3293234" cy="150383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55947" y="2415539"/>
            <a:ext cx="2881883" cy="16565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7552" y="2415539"/>
            <a:ext cx="2951988" cy="166116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318629" y="1772157"/>
            <a:ext cx="248666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alibri"/>
                <a:cs typeface="Calibri"/>
              </a:rPr>
              <a:t>Decubitus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Categorie</a:t>
            </a:r>
            <a:r>
              <a:rPr sz="1400" b="1" spc="-40" dirty="0">
                <a:latin typeface="Calibri"/>
                <a:cs typeface="Calibri"/>
              </a:rPr>
              <a:t> </a:t>
            </a:r>
            <a:r>
              <a:rPr sz="1400" b="1" spc="-50" dirty="0">
                <a:latin typeface="Calibri"/>
                <a:cs typeface="Calibri"/>
              </a:rPr>
              <a:t>4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Totale</a:t>
            </a:r>
            <a:r>
              <a:rPr sz="1400" b="1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duur</a:t>
            </a:r>
            <a:r>
              <a:rPr sz="1400" b="1" spc="-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behandeling:</a:t>
            </a:r>
            <a:r>
              <a:rPr sz="14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C00000"/>
                </a:solidFill>
                <a:latin typeface="Calibri"/>
                <a:cs typeface="Calibri"/>
              </a:rPr>
              <a:t>9</a:t>
            </a:r>
            <a:r>
              <a:rPr sz="1400" b="1" spc="-20" dirty="0">
                <a:solidFill>
                  <a:srgbClr val="C00000"/>
                </a:solidFill>
                <a:latin typeface="Calibri"/>
                <a:cs typeface="Calibri"/>
              </a:rPr>
              <a:t> dagen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8629" y="2340305"/>
            <a:ext cx="293243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Calibri"/>
                <a:cs typeface="Calibri"/>
              </a:rPr>
              <a:t>Patiënt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latin typeface="Calibri"/>
                <a:cs typeface="Calibri"/>
              </a:rPr>
              <a:t>Mevrouw</a:t>
            </a:r>
            <a:r>
              <a:rPr sz="900" spc="16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is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dementerend</a:t>
            </a:r>
            <a:r>
              <a:rPr sz="900" spc="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heeft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een</a:t>
            </a:r>
            <a:r>
              <a:rPr sz="900" spc="-1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decubitus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op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de</a:t>
            </a:r>
            <a:r>
              <a:rPr sz="900" spc="-10" dirty="0">
                <a:latin typeface="Calibri"/>
                <a:cs typeface="Calibri"/>
              </a:rPr>
              <a:t> linker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heup,</a:t>
            </a:r>
            <a:r>
              <a:rPr sz="900" spc="-1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categorie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4.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1: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0</a:t>
            </a:r>
            <a:endParaRPr sz="900">
              <a:latin typeface="Calibri"/>
              <a:cs typeface="Calibri"/>
            </a:endParaRPr>
          </a:p>
          <a:p>
            <a:pPr marL="12700" marR="2413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Necrotische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en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fibrineuze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wond,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linker</a:t>
            </a:r>
            <a:r>
              <a:rPr sz="900" spc="-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heup.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100</a:t>
            </a:r>
            <a:r>
              <a:rPr sz="900" spc="-4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losse</a:t>
            </a:r>
            <a:r>
              <a:rPr sz="900" spc="-35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maden</a:t>
            </a:r>
            <a:r>
              <a:rPr sz="900" spc="50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toegepast.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900" b="1" dirty="0">
                <a:latin typeface="Calibri"/>
                <a:cs typeface="Calibri"/>
              </a:rPr>
              <a:t>Foto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2:</a:t>
            </a:r>
            <a:r>
              <a:rPr sz="900" b="1" spc="-25" dirty="0">
                <a:latin typeface="Calibri"/>
                <a:cs typeface="Calibri"/>
              </a:rPr>
              <a:t> </a:t>
            </a:r>
            <a:r>
              <a:rPr sz="900" b="1" dirty="0">
                <a:latin typeface="Calibri"/>
                <a:cs typeface="Calibri"/>
              </a:rPr>
              <a:t>Dag</a:t>
            </a:r>
            <a:r>
              <a:rPr sz="900" b="1" spc="-15" dirty="0">
                <a:latin typeface="Calibri"/>
                <a:cs typeface="Calibri"/>
              </a:rPr>
              <a:t> </a:t>
            </a:r>
            <a:r>
              <a:rPr sz="900" b="1" spc="-50" dirty="0">
                <a:latin typeface="Calibri"/>
                <a:cs typeface="Calibri"/>
              </a:rPr>
              <a:t>5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latin typeface="Calibri"/>
                <a:cs typeface="Calibri"/>
              </a:rPr>
              <a:t>Maden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liggen keurig</a:t>
            </a:r>
            <a:r>
              <a:rPr sz="900" spc="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naast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elkaar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hun</a:t>
            </a:r>
            <a:r>
              <a:rPr sz="900" spc="-2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werk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uit</a:t>
            </a:r>
            <a:r>
              <a:rPr sz="900" spc="-25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te</a:t>
            </a:r>
            <a:r>
              <a:rPr sz="900" spc="-30" dirty="0">
                <a:latin typeface="Calibri"/>
                <a:cs typeface="Calibri"/>
              </a:rPr>
              <a:t> </a:t>
            </a:r>
            <a:r>
              <a:rPr sz="900" spc="-10" dirty="0">
                <a:latin typeface="Calibri"/>
                <a:cs typeface="Calibri"/>
              </a:rPr>
              <a:t>voeren.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8629" y="6868159"/>
            <a:ext cx="25330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latin typeface="Calibri"/>
                <a:cs typeface="Calibri"/>
              </a:rPr>
              <a:t>Case: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Pieter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van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Foreest,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loc.</a:t>
            </a:r>
            <a:r>
              <a:rPr sz="900" i="1" spc="-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Veenhage</a:t>
            </a:r>
            <a:r>
              <a:rPr sz="900" i="1" spc="-5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/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Bijou</a:t>
            </a:r>
            <a:r>
              <a:rPr sz="900" i="1" spc="-1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Daems,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E46E1F"/>
                </a:solidFill>
              </a:rPr>
              <a:t>LDT</a:t>
            </a:r>
            <a:r>
              <a:rPr spc="-60" dirty="0">
                <a:solidFill>
                  <a:srgbClr val="E46E1F"/>
                </a:solidFill>
              </a:rPr>
              <a:t> </a:t>
            </a:r>
            <a:r>
              <a:rPr b="0" spc="-10" dirty="0">
                <a:solidFill>
                  <a:srgbClr val="E46E1F"/>
                </a:solidFill>
                <a:latin typeface="Tahoma"/>
                <a:cs typeface="Tahoma"/>
              </a:rPr>
              <a:t>Madentherapie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324980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2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27323" y="3810761"/>
            <a:ext cx="3530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Foto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50" dirty="0">
                <a:latin typeface="Calibri"/>
                <a:cs typeface="Calibri"/>
              </a:rPr>
              <a:t>1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24343" y="256031"/>
            <a:ext cx="3320796" cy="100736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6776" y="4216908"/>
            <a:ext cx="4824984" cy="361797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7318629" y="7033894"/>
            <a:ext cx="202946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i="1" spc="-10" dirty="0">
                <a:latin typeface="Calibri"/>
                <a:cs typeface="Calibri"/>
              </a:rPr>
              <a:t>(coördinerend</a:t>
            </a:r>
            <a:r>
              <a:rPr sz="900" i="1" spc="5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verpleegkundige)</a:t>
            </a:r>
            <a:r>
              <a:rPr sz="900" i="1" spc="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-</a:t>
            </a:r>
            <a:r>
              <a:rPr sz="900" i="1" spc="65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Nootdorp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8629" y="7308215"/>
            <a:ext cx="211645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55"/>
              </a:lnSpc>
            </a:pP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Meer</a:t>
            </a:r>
            <a:r>
              <a:rPr sz="900" u="sng" spc="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gedetailleerde</a:t>
            </a:r>
            <a:r>
              <a:rPr sz="900" u="sng" spc="6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informatie</a:t>
            </a:r>
            <a:r>
              <a:rPr sz="900" u="sng" spc="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op</a:t>
            </a:r>
            <a:r>
              <a:rPr sz="900" u="sng" spc="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9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aanvraag.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A1FC23F754314ABF32426B227E9D39" ma:contentTypeVersion="20" ma:contentTypeDescription="Een nieuw document maken." ma:contentTypeScope="" ma:versionID="f2612bd050fe44c2e6ff0d3f38dbda74">
  <xsd:schema xmlns:xsd="http://www.w3.org/2001/XMLSchema" xmlns:xs="http://www.w3.org/2001/XMLSchema" xmlns:p="http://schemas.microsoft.com/office/2006/metadata/properties" xmlns:ns2="a507b8c0-9dbd-4e7b-af3b-0417bf663109" xmlns:ns3="edfe6350-a91c-43bf-8b2c-90503576820e" targetNamespace="http://schemas.microsoft.com/office/2006/metadata/properties" ma:root="true" ma:fieldsID="38911602d5791207260909967ea25661" ns2:_="" ns3:_="">
    <xsd:import namespace="a507b8c0-9dbd-4e7b-af3b-0417bf663109"/>
    <xsd:import namespace="edfe6350-a91c-43bf-8b2c-9050357682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itie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7b8c0-9dbd-4e7b-af3b-0417bf6631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63cc1888-9001-4ee8-a7ee-be84cae30b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itie" ma:index="24" nillable="true" ma:displayName="notitie" ma:format="Dropdown" ma:internalName="notiti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e6350-a91c-43bf-8b2c-90503576820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9958213-4ab4-467a-81c8-397ee17a55d7}" ma:internalName="TaxCatchAll" ma:showField="CatchAllData" ma:web="edfe6350-a91c-43bf-8b2c-9050357682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07b8c0-9dbd-4e7b-af3b-0417bf663109">
      <Terms xmlns="http://schemas.microsoft.com/office/infopath/2007/PartnerControls"/>
    </lcf76f155ced4ddcb4097134ff3c332f>
    <TaxCatchAll xmlns="edfe6350-a91c-43bf-8b2c-90503576820e" xsi:nil="true"/>
    <notitie xmlns="a507b8c0-9dbd-4e7b-af3b-0417bf663109" xsi:nil="true"/>
  </documentManagement>
</p:properties>
</file>

<file path=customXml/itemProps1.xml><?xml version="1.0" encoding="utf-8"?>
<ds:datastoreItem xmlns:ds="http://schemas.openxmlformats.org/officeDocument/2006/customXml" ds:itemID="{3258558F-78F3-4B8C-8C14-16705D7E15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07b8c0-9dbd-4e7b-af3b-0417bf663109"/>
    <ds:schemaRef ds:uri="edfe6350-a91c-43bf-8b2c-9050357682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E3463D-8645-438E-815F-FD6A2C345B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F11BF6-9D98-4144-B420-5B365BD14053}">
  <ds:schemaRefs>
    <ds:schemaRef ds:uri="edfe6350-a91c-43bf-8b2c-90503576820e"/>
    <ds:schemaRef ds:uri="http://www.w3.org/XML/1998/namespace"/>
    <ds:schemaRef ds:uri="http://schemas.microsoft.com/office/infopath/2007/PartnerControls"/>
    <ds:schemaRef ds:uri="a507b8c0-9dbd-4e7b-af3b-0417bf663109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de351b35-7b33-4bc3-bbff-14c74af24dcb}" enabled="0" method="" siteId="{de351b35-7b33-4bc3-bbff-14c74af24dc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</TotalTime>
  <Words>8418</Words>
  <Application>Microsoft Office PowerPoint</Application>
  <PresentationFormat>Aangepast</PresentationFormat>
  <Paragraphs>1531</Paragraphs>
  <Slides>84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84</vt:i4>
      </vt:variant>
    </vt:vector>
  </HeadingPairs>
  <TitlesOfParts>
    <vt:vector size="90" baseType="lpstr">
      <vt:lpstr>Aptos</vt:lpstr>
      <vt:lpstr>Arial</vt:lpstr>
      <vt:lpstr>Calibri</vt:lpstr>
      <vt:lpstr>Tahoma</vt:lpstr>
      <vt:lpstr>Times New Roman</vt:lpstr>
      <vt:lpstr>Office Theme</vt:lpstr>
      <vt:lpstr>Complementair systeem van wondgenezingsproducten</vt:lpstr>
      <vt:lpstr>PowerPoint-presentatie</vt:lpstr>
      <vt:lpstr>PowerPoint-presentatie</vt:lpstr>
      <vt:lpstr>LDT Madentherapie</vt:lpstr>
      <vt:lpstr>LDT Madentherapie</vt:lpstr>
      <vt:lpstr>LDT Madentherapie</vt:lpstr>
      <vt:lpstr>LDT Madentherapie</vt:lpstr>
      <vt:lpstr>LDT Madentherapie</vt:lpstr>
      <vt:lpstr>LDT Madentherapie</vt:lpstr>
      <vt:lpstr>LDT Madentherapie</vt:lpstr>
      <vt:lpstr>LDT Madentherapie</vt:lpstr>
      <vt:lpstr>LDT Madentherapie</vt:lpstr>
      <vt:lpstr>LDT Madentherapie</vt:lpstr>
      <vt:lpstr>LDT Madentherapie</vt:lpstr>
      <vt:lpstr>AdvaCyn® Wound Care</vt:lpstr>
      <vt:lpstr>AdvaCyn Wound Care</vt:lpstr>
      <vt:lpstr>AdvaCyn Wound Care</vt:lpstr>
      <vt:lpstr>AdvaCyn Wound Care</vt:lpstr>
      <vt:lpstr>AdvaCyn Wound Care</vt:lpstr>
      <vt:lpstr>AdvaCyn Wound Care</vt:lpstr>
      <vt:lpstr>AdvaCyn Wound Care</vt:lpstr>
      <vt:lpstr>AdvaCyn Wound Care</vt:lpstr>
      <vt:lpstr>AdvaCyn Wound Care</vt:lpstr>
      <vt:lpstr>AdvaCyn Wound Care</vt:lpstr>
      <vt:lpstr>AdvaCyn, Revamil en Biopad</vt:lpstr>
      <vt:lpstr>AdvaCyn, Granulox en Revamil</vt:lpstr>
      <vt:lpstr>AdvaCyn, Revamil WD, Nanogen Aktigel</vt:lpstr>
      <vt:lpstr>Revamil® Wound Care</vt:lpstr>
      <vt:lpstr>Revamil Wound Care</vt:lpstr>
      <vt:lpstr>Revamil Wound Care</vt:lpstr>
      <vt:lpstr>Revamil Wound Care</vt:lpstr>
      <vt:lpstr>Revamil Wound Care</vt:lpstr>
      <vt:lpstr>Revamil Wound Care en AdvaCyn</vt:lpstr>
      <vt:lpstr>Revamil Wound Care</vt:lpstr>
      <vt:lpstr>Sorelex®</vt:lpstr>
      <vt:lpstr>Sorelex</vt:lpstr>
      <vt:lpstr>Sorelex</vt:lpstr>
      <vt:lpstr>Sorelex®</vt:lpstr>
      <vt:lpstr>Sorelex®</vt:lpstr>
      <vt:lpstr>Sorelex®</vt:lpstr>
      <vt:lpstr>Sorelex</vt:lpstr>
      <vt:lpstr>Sorelex</vt:lpstr>
      <vt:lpstr>Sorelex</vt:lpstr>
      <vt:lpstr>Hyiodine®</vt:lpstr>
      <vt:lpstr>PowerPoint-presentatie</vt:lpstr>
      <vt:lpstr>PowerPoint-presentatie</vt:lpstr>
      <vt:lpstr>PowerPoint-presentatie</vt:lpstr>
      <vt:lpstr>Hyiodine</vt:lpstr>
      <vt:lpstr>Hyiodine</vt:lpstr>
      <vt:lpstr>Hyiodine</vt:lpstr>
      <vt:lpstr>Hyiodine</vt:lpstr>
      <vt:lpstr>Hyiodine</vt:lpstr>
      <vt:lpstr>Nanogen Aktiv</vt:lpstr>
      <vt:lpstr>PowerPoint-presentatie</vt:lpstr>
      <vt:lpstr>Nanogen Aktiv</vt:lpstr>
      <vt:lpstr>Nanogen Aktiv</vt:lpstr>
      <vt:lpstr>Nanogen Aktigel</vt:lpstr>
      <vt:lpstr>Nanogen Aktiv en Aktigel</vt:lpstr>
      <vt:lpstr>Nanogen Aktiv en Aktigel</vt:lpstr>
      <vt:lpstr>Nanogen Aktiv en Aktigel</vt:lpstr>
      <vt:lpstr>Nanogen Aktigel</vt:lpstr>
      <vt:lpstr>Nanogen Aktiv en Aktigel</vt:lpstr>
      <vt:lpstr>Nanogen Aktiv en Aktigel</vt:lpstr>
      <vt:lpstr>Nanogen Aktigel</vt:lpstr>
      <vt:lpstr>Nanogen Aktigel</vt:lpstr>
      <vt:lpstr>Biopad en BioSpray</vt:lpstr>
      <vt:lpstr>Biopad en Revamil Gel</vt:lpstr>
      <vt:lpstr>Biopad</vt:lpstr>
      <vt:lpstr>Oasis® Extracellulaire Matrix</vt:lpstr>
      <vt:lpstr>Oasis® Extracellulaire Matrix</vt:lpstr>
      <vt:lpstr>Oasis® Extracellulaire Matrix</vt:lpstr>
      <vt:lpstr>Oasis® Extracellulaire Matrix</vt:lpstr>
      <vt:lpstr>Oasis® Extracellulaire Matrix</vt:lpstr>
      <vt:lpstr>Oasis® Extracellulaire Matrix</vt:lpstr>
      <vt:lpstr>Oasis® Extracellulaire Matrix</vt:lpstr>
      <vt:lpstr>Aldanex®</vt:lpstr>
      <vt:lpstr>Aldanex</vt:lpstr>
      <vt:lpstr>Aldanex</vt:lpstr>
      <vt:lpstr>Aldanex</vt:lpstr>
      <vt:lpstr>Aldanex</vt:lpstr>
      <vt:lpstr>Aldanex</vt:lpstr>
      <vt:lpstr>Aldanex</vt:lpstr>
      <vt:lpstr>Aldanex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BQ casuïstiek producten</dc:title>
  <dc:creator>W.J. Willemsen;Raymond@BiologiQ.nl;Willem@BiologiQ.nl</dc:creator>
  <cp:keywords>Wondgenezing</cp:keywords>
  <cp:lastModifiedBy>Raymond van Gerwen | BiologiQ</cp:lastModifiedBy>
  <cp:revision>2</cp:revision>
  <dcterms:created xsi:type="dcterms:W3CDTF">2025-04-15T14:42:17Z</dcterms:created>
  <dcterms:modified xsi:type="dcterms:W3CDTF">2026-04-23T15:04:44Z</dcterms:modified>
  <cp:category>Woundcare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2023-03-28T00:00:00Z</vt:filetime>
  </property>
  <property fmtid="{D5CDD505-2E9C-101B-9397-08002B2CF9AE}" pid="3" name="Creator">
    <vt:lpwstr>Microsoft® PowerPoint® voor Microsoft 365</vt:lpwstr>
  </property>
  <property fmtid="{D5CDD505-2E9C-101B-9397-08002B2CF9AE}" pid="4" name="LastSaved">
    <vt:filetime>2025-04-15T00:00:00Z</vt:filetime>
  </property>
  <property fmtid="{D5CDD505-2E9C-101B-9397-08002B2CF9AE}" pid="5" name="Producer">
    <vt:lpwstr>Microsoft® PowerPoint® voor Microsoft 365</vt:lpwstr>
  </property>
  <property fmtid="{D5CDD505-2E9C-101B-9397-08002B2CF9AE}" pid="6" name="ContentTypeId">
    <vt:lpwstr>0x01010014A1FC23F754314ABF32426B227E9D39</vt:lpwstr>
  </property>
  <property fmtid="{D5CDD505-2E9C-101B-9397-08002B2CF9AE}" pid="7" name="MediaServiceImageTags">
    <vt:lpwstr/>
  </property>
</Properties>
</file>